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52"/>
  </p:notesMasterIdLst>
  <p:sldIdLst>
    <p:sldId id="256" r:id="rId2"/>
    <p:sldId id="285" r:id="rId3"/>
    <p:sldId id="259" r:id="rId4"/>
    <p:sldId id="372" r:id="rId5"/>
    <p:sldId id="399" r:id="rId6"/>
    <p:sldId id="261" r:id="rId7"/>
    <p:sldId id="414" r:id="rId8"/>
    <p:sldId id="354" r:id="rId9"/>
    <p:sldId id="374" r:id="rId10"/>
    <p:sldId id="375" r:id="rId11"/>
    <p:sldId id="376" r:id="rId12"/>
    <p:sldId id="377" r:id="rId13"/>
    <p:sldId id="378" r:id="rId14"/>
    <p:sldId id="335" r:id="rId15"/>
    <p:sldId id="428" r:id="rId16"/>
    <p:sldId id="429" r:id="rId17"/>
    <p:sldId id="431" r:id="rId18"/>
    <p:sldId id="430" r:id="rId19"/>
    <p:sldId id="432" r:id="rId20"/>
    <p:sldId id="427" r:id="rId21"/>
    <p:sldId id="339" r:id="rId22"/>
    <p:sldId id="409" r:id="rId23"/>
    <p:sldId id="340" r:id="rId24"/>
    <p:sldId id="434" r:id="rId25"/>
    <p:sldId id="436" r:id="rId26"/>
    <p:sldId id="400" r:id="rId27"/>
    <p:sldId id="416" r:id="rId28"/>
    <p:sldId id="433" r:id="rId29"/>
    <p:sldId id="435" r:id="rId30"/>
    <p:sldId id="384" r:id="rId31"/>
    <p:sldId id="385" r:id="rId32"/>
    <p:sldId id="424" r:id="rId33"/>
    <p:sldId id="337" r:id="rId34"/>
    <p:sldId id="426" r:id="rId35"/>
    <p:sldId id="411" r:id="rId36"/>
    <p:sldId id="410" r:id="rId37"/>
    <p:sldId id="412" r:id="rId38"/>
    <p:sldId id="413" r:id="rId39"/>
    <p:sldId id="389" r:id="rId40"/>
    <p:sldId id="422" r:id="rId41"/>
    <p:sldId id="402" r:id="rId42"/>
    <p:sldId id="390" r:id="rId43"/>
    <p:sldId id="403" r:id="rId44"/>
    <p:sldId id="391" r:id="rId45"/>
    <p:sldId id="404" r:id="rId46"/>
    <p:sldId id="392" r:id="rId47"/>
    <p:sldId id="408" r:id="rId48"/>
    <p:sldId id="425" r:id="rId49"/>
    <p:sldId id="397" r:id="rId50"/>
    <p:sldId id="279" r:id="rId51"/>
  </p:sldIdLst>
  <p:sldSz cx="9144000" cy="6858000" type="screen4x3"/>
  <p:notesSz cx="6858000" cy="9144000"/>
  <p:embeddedFontLst>
    <p:embeddedFont>
      <p:font typeface="Sniglet" panose="020B0604020202020204" charset="0"/>
      <p:regular r:id="rId53"/>
    </p:embeddedFont>
    <p:embeddedFont>
      <p:font typeface="Dosis" panose="020B0604020202020204" charset="0"/>
      <p:regular r:id="rId54"/>
      <p:bold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B60FB8B-1F91-41A3-A708-3DEB35DC4975}">
  <a:tblStyle styleId="{5B60FB8B-1F91-41A3-A708-3DEB35DC49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269D01E-BC32-4049-B463-5C60D7B0CCD2}" styleName="Estilo temático 2 - Énfasis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79807" autoAdjust="0"/>
  </p:normalViewPr>
  <p:slideViewPr>
    <p:cSldViewPr>
      <p:cViewPr>
        <p:scale>
          <a:sx n="76" d="100"/>
          <a:sy n="76" d="100"/>
        </p:scale>
        <p:origin x="-1675" y="2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03790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Bienvenidos a la exposición de </a:t>
            </a:r>
            <a:r>
              <a:rPr lang="es-ES" baseline="0" dirty="0" err="1" smtClean="0"/>
              <a:t>ClimbCode</a:t>
            </a:r>
            <a:r>
              <a:rPr lang="es-ES" baseline="0" dirty="0" smtClean="0"/>
              <a:t>. Aquí os enseñaremos las principales características de nuestro proyecto y cómo se va desarrollando.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Alejandro Román, </a:t>
            </a:r>
            <a:r>
              <a:rPr lang="es-ES" dirty="0" smtClean="0"/>
              <a:t>el jefe</a:t>
            </a:r>
            <a:r>
              <a:rPr lang="es-ES" baseline="0" dirty="0" smtClean="0"/>
              <a:t> de proyecto, </a:t>
            </a:r>
            <a:r>
              <a:rPr lang="es-ES" baseline="0" dirty="0"/>
              <a:t>Álvaro Domínguez, </a:t>
            </a:r>
            <a:r>
              <a:rPr lang="es-ES" baseline="0" dirty="0" smtClean="0"/>
              <a:t>el jefe de negocio…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Y los ingenieros del</a:t>
            </a:r>
            <a:r>
              <a:rPr lang="es-ES" baseline="0" dirty="0" smtClean="0"/>
              <a:t> software: </a:t>
            </a:r>
            <a:r>
              <a:rPr lang="es-ES" baseline="0" dirty="0"/>
              <a:t>Andrés Fernández, Alejandro Garrido…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Miguel Ángel</a:t>
            </a:r>
            <a:r>
              <a:rPr lang="es-ES" baseline="0" dirty="0"/>
              <a:t> Baños, Álvaro Sánchez…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Y </a:t>
            </a:r>
            <a:r>
              <a:rPr lang="es-ES" dirty="0"/>
              <a:t>Jesús Sosa. </a:t>
            </a:r>
            <a:r>
              <a:rPr lang="es-ES" dirty="0" smtClean="0"/>
              <a:t>Estos somos los siete miembros del equipo.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Pasamos ahora a hablar de la tecnología que usaremos para desarrollar el proyecto.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Ahora sabemos que la plataforma usará ejercicios interactivos, pero ¿de dónde salen?. La respuesta es que los crean programadores independientes, los cuales los publican y promocionan en nuestra plataforma para que los institutos y academias los compren y amplíen el catálogo de contenido que tienen a su disposición.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Ahora sabemos que la plataforma usará ejercicios interactivos, pero ¿de dónde salen?. La respuesta es que los crean programadores independientes, los cuales los publican y promocionan en nuestra plataforma para que los institutos y academias los compren y amplíen el catálogo de contenido que tienen a su disposición.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Ahora sabemos que la plataforma usará ejercicios interactivos, pero ¿de dónde salen?. La respuesta es que los crean programadores independientes, los cuales los publican y promocionan en nuestra plataforma para que los institutos y academias los compren y amplíen el catálogo de contenido que tienen a su disposición.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Ahora sabemos que la plataforma usará ejercicios interactivos, pero ¿de dónde salen?. La respuesta es que los crean programadores independientes, los cuales los publican y promocionan en nuestra plataforma para que los institutos y academias los compren y amplíen el catálogo de contenido que tienen a su disposición.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Ahora sabemos que la plataforma usará ejercicios interactivos, pero ¿de dónde salen?. La respuesta es que los crean programadores independientes, los cuales los publican y promocionan en nuestra plataforma para que los institutos y academias los compren y amplíen el catálogo de contenido que tienen a su disposición.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Los puntos principales que vamos a tratar son los siguientes: En primer lugar presentaremos la idea, luego al equipo de trabajo, después el MVP y el entorno de negocio del proyecto, las tecnologías que vamos a usar y por último el estado en el que se encuentra.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Pasamos ahora a hablar de la tecnología que usaremos para desarrollar el proyecto.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Para desarrollar la parte principal de nuestra aplicación haremos uso de </a:t>
            </a:r>
            <a:r>
              <a:rPr lang="es-ES" baseline="0" dirty="0" err="1" smtClean="0"/>
              <a:t>PostgreSQL</a:t>
            </a:r>
            <a:r>
              <a:rPr lang="es-ES" baseline="0" dirty="0" smtClean="0"/>
              <a:t>, Django, </a:t>
            </a:r>
            <a:r>
              <a:rPr lang="es-ES" baseline="0" dirty="0" err="1" smtClean="0"/>
              <a:t>Bootstrap</a:t>
            </a:r>
            <a:r>
              <a:rPr lang="es-ES" baseline="0" dirty="0" smtClean="0"/>
              <a:t> y </a:t>
            </a:r>
            <a:r>
              <a:rPr lang="es-ES" baseline="0" dirty="0" err="1" smtClean="0"/>
              <a:t>Python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Para la parte de los ejercicios interactivos usaremos JavaScript, proporcionando </a:t>
            </a:r>
            <a:r>
              <a:rPr lang="es-ES" baseline="0" dirty="0" err="1" smtClean="0"/>
              <a:t>Ace</a:t>
            </a:r>
            <a:r>
              <a:rPr lang="es-ES" baseline="0" dirty="0" smtClean="0"/>
              <a:t> como ayuda de sintaxis para los programadores al hacer ejercicios y la librería Chart.js para realizar las gráficas de los ejercicios interactivos.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En la parte de gestión del conocimiento y de seguimiento del proyecto, haremos uso de un repositorio </a:t>
            </a:r>
            <a:r>
              <a:rPr lang="es-ES" baseline="0" dirty="0" err="1" smtClean="0"/>
              <a:t>git</a:t>
            </a:r>
            <a:r>
              <a:rPr lang="es-ES" baseline="0" dirty="0" smtClean="0"/>
              <a:t> alojado en </a:t>
            </a:r>
            <a:r>
              <a:rPr lang="es-ES" baseline="0" dirty="0" err="1" smtClean="0"/>
              <a:t>github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De estas tecnologías, las de gestión del conocimiento son conocidas y usadas con frecuencia por el equipo. En cuanto a la tecnología de la base del proyecto, a pesar de ser conocida podría jugarnos malas pasadas por la falta de práctica y de uso. Por último, para la tecnología referente a los ejercicios sólo hemos partido de conocer lo que es, teniendo apenas conocimiento sobre ella.</a:t>
            </a: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De estas tecnologías, las de gestión del conocimiento son conocidas y usadas con frecuencia por el equipo. En cuanto a la tecnología de la base del proyecto, a pesar de ser conocida podría jugarnos malas pasadas por la falta de práctica y de uso. Por último, para la tecnología referente a los ejercicios sólo hemos partido de conocer lo que es, teniendo apenas conocimiento sobre ella.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De estas tecnologías, las de gestión del conocimiento son conocidas y usadas con frecuencia por el equipo. En cuanto a la tecnología de la base del proyecto, a pesar de ser conocida podría jugarnos malas pasadas por la falta de práctica y de uso. Por último, para la tecnología referente a los ejercicios sólo hemos partido de conocer lo que es, teniendo apenas conocimiento sobre ella.</a:t>
            </a: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De estas tecnologías, las de gestión del conocimiento son conocidas y usadas con frecuencia por el equipo. En cuanto a la tecnología de la base del proyecto, a pesar de ser conocida podría jugarnos malas pasadas por la falta de práctica y de uso. Por último, para la tecnología referente a los ejercicios sólo hemos partido de conocer lo que es, teniendo apenas conocimiento sobre ella.</a:t>
            </a: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De estas tecnologías, las de gestión del conocimiento son conocidas y usadas con frecuencia por el equipo. En cuanto a la tecnología de la base del proyecto, a pesar de ser conocida podría jugarnos malas pasadas por la falta de práctica y de uso. Por último, para la tecnología referente a los ejercicios sólo hemos partido de conocer lo que es, teniendo apenas conocimiento sobre ella.</a:t>
            </a: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De estas tecnologías, las de gestión del conocimiento son conocidas y usadas con frecuencia por el equipo. En cuanto a la tecnología de la base del proyecto, a pesar de ser conocida podría jugarnos malas pasadas por la falta de práctica y de uso. Por último, para la tecnología referente a los ejercicios sólo hemos partido de conocer lo que es, teniendo apenas conocimiento sobre ella.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En primer</a:t>
            </a:r>
            <a:r>
              <a:rPr lang="es-ES" baseline="0" dirty="0" smtClean="0"/>
              <a:t> lugar presentaremos la idea de </a:t>
            </a:r>
            <a:r>
              <a:rPr lang="es-ES" baseline="0" dirty="0" err="1" smtClean="0"/>
              <a:t>ClimbCode</a:t>
            </a:r>
            <a:r>
              <a:rPr lang="es-ES" baseline="0" dirty="0" smtClean="0"/>
              <a:t>. Pero antes de eso me gustaría exponeros un par de hechos.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Finalmente,</a:t>
            </a:r>
            <a:r>
              <a:rPr lang="es-ES" baseline="0" dirty="0" smtClean="0"/>
              <a:t> hablaremos de cómo se está desarrollando el proyecto.</a:t>
            </a: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Actualmente llevamos gastado un total de 7800€, que es un 27% del total,</a:t>
            </a:r>
            <a:r>
              <a:rPr lang="es-ES" baseline="0" dirty="0" smtClean="0"/>
              <a:t> frente al 25% esperado, ya que al haber comenzado un nuevo mes hemos tenido que incluir el pago de costes indirectos para éste. En cuanto al tiempo, llevamos </a:t>
            </a:r>
            <a:r>
              <a:rPr lang="es-ES" baseline="0" smtClean="0"/>
              <a:t>invertidas 325h</a:t>
            </a:r>
            <a:r>
              <a:rPr lang="es-ES" baseline="0" dirty="0" smtClean="0"/>
              <a:t>, </a:t>
            </a:r>
            <a:r>
              <a:rPr lang="es-ES" baseline="0" smtClean="0"/>
              <a:t>un 29% </a:t>
            </a:r>
            <a:r>
              <a:rPr lang="es-ES" baseline="0" dirty="0" smtClean="0"/>
              <a:t>respecto </a:t>
            </a:r>
            <a:r>
              <a:rPr lang="es-ES" baseline="0" smtClean="0"/>
              <a:t>al 25% </a:t>
            </a:r>
            <a:r>
              <a:rPr lang="es-ES" baseline="0" dirty="0" smtClean="0"/>
              <a:t>esperado.</a:t>
            </a: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Actualmente llevamos gastado un total de 7800€, que es un 27% del total,</a:t>
            </a:r>
            <a:r>
              <a:rPr lang="es-ES" baseline="0" dirty="0" smtClean="0"/>
              <a:t> frente al 25% esperado, ya que al haber comenzado un nuevo mes hemos tenido que incluir el pago de costes indirectos para éste. En cuanto al tiempo, llevamos </a:t>
            </a:r>
            <a:r>
              <a:rPr lang="es-ES" baseline="0" smtClean="0"/>
              <a:t>invertidas 325h</a:t>
            </a:r>
            <a:r>
              <a:rPr lang="es-ES" baseline="0" dirty="0" smtClean="0"/>
              <a:t>, </a:t>
            </a:r>
            <a:r>
              <a:rPr lang="es-ES" baseline="0" smtClean="0"/>
              <a:t>un 29% </a:t>
            </a:r>
            <a:r>
              <a:rPr lang="es-ES" baseline="0" dirty="0" smtClean="0"/>
              <a:t>respecto </a:t>
            </a:r>
            <a:r>
              <a:rPr lang="es-ES" baseline="0" smtClean="0"/>
              <a:t>al 25% </a:t>
            </a:r>
            <a:r>
              <a:rPr lang="es-ES" baseline="0" dirty="0" smtClean="0"/>
              <a:t>esperado.</a:t>
            </a: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En cuanto a las funcionalidades que llevamos hechas, en este sprint teníamos planeado hacer una primera iteración sobre el sistema de ejercicios interactivos, permitiendo crearlos y ejecutarlos, pero no persistirlos. Además, también esperábamos elaborar todos los CRUD principales de nuestro sistema para poder gestionar asignaturas, profesores, escuelas y alumnos.</a:t>
            </a: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En cuanto a las funcionalidades que llevamos hechas, en este sprint teníamos planeado hacer una primera iteración sobre el sistema de ejercicios interactivos, permitiendo crearlos y ejecutarlos, pero no persistirlos. Además, también esperábamos elaborar todos los CRUD principales de nuestro sistema para poder gestionar asignaturas, profesores, escuelas y alumnos.</a:t>
            </a: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Respecto al</a:t>
            </a:r>
            <a:r>
              <a:rPr lang="es-ES" baseline="0" dirty="0" smtClean="0"/>
              <a:t> HTML y el CSS de la plataforma, hemos desarrollado una primera plantilla para ir implementando en el sistema, que iremos modificando conforme avancemos si es necesario.</a:t>
            </a: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En cuanto a nuestro trabajo en la parte de los ejercicios interactivos, hemos logrado hacer nuestros primeros avances en la creación de gráficas, y ya somos capaces de crear</a:t>
            </a:r>
            <a:r>
              <a:rPr lang="es-ES" baseline="0" dirty="0" smtClean="0"/>
              <a:t> varias de ejemplo.</a:t>
            </a: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Además, hemos</a:t>
            </a:r>
            <a:r>
              <a:rPr lang="es-ES" baseline="0" dirty="0" smtClean="0"/>
              <a:t> hecho una primera implementación de la vista de creación de ejercicios, permitiendo añadir código para ir montándolo y un botón para ejecutar el mismo y ver su resultado.</a:t>
            </a: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Por</a:t>
            </a:r>
            <a:r>
              <a:rPr lang="es-ES" baseline="0" dirty="0" smtClean="0"/>
              <a:t> último, en cuanto a la propia estructura de la aplicación, ya hemos montado el modelo Django completo, restando solamente crear lo equivalente a vistas y controladores para tener listas las funcionalidades completas.</a:t>
            </a: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En cuanto a las tareas desarrolladas por cada miembro del equipo,</a:t>
            </a:r>
            <a:r>
              <a:rPr lang="es-ES" baseline="0" dirty="0" smtClean="0"/>
              <a:t> Alejandro Román se ha centrado en trabajar en el sistema de ejercicios interactivos, buscando una manera de añadir gráficas e imágenes opcionales que se puedan ir actualizando al ejecutar el ejercicio. Además, ha contribuido a revisar la presentación de esta semana y el modelo UML del sistema. Esto le ha llevado un total de 16 horas.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El primero es, como vemos aquí, que la educación es una forma de desarrollar nuestras mejores habilidades. Todos estamos de acuerdo en que mediante la educación y el aprendizaje es como evolucionamos y mejoramos, ¿cierto?</a:t>
            </a: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En cuanto a las tareas desarrolladas por cada miembro del equipo,</a:t>
            </a:r>
            <a:r>
              <a:rPr lang="es-ES" baseline="0" dirty="0" smtClean="0"/>
              <a:t> Alejandro Román se ha centrado en trabajar en el sistema de ejercicios interactivos, buscando una manera de añadir gráficas e imágenes opcionales que se puedan ir actualizando al ejecutar el ejercicio. Además, ha contribuido a revisar la presentación de esta semana y el modelo UML del sistema. Esto le ha llevado un total de 16 horas.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Álvaro Domínguez ha trabajado en la preparación de la presentación y en el informa de mejoras presentado a</a:t>
            </a:r>
            <a:r>
              <a:rPr lang="es-ES" baseline="0" dirty="0" smtClean="0"/>
              <a:t> los profesores al principio de la clase, así como en la revisión del modelo UML del sistema, lo que le ha costado un total de 21 horas de trabajo.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Andrés Fernández</a:t>
            </a:r>
            <a:r>
              <a:rPr lang="es-ES" baseline="0" dirty="0" smtClean="0"/>
              <a:t> ha estado trabajando en la creación y el perfeccionamiento del modelo de dominio del sistema, así como en la revisión de la presentación de esta semana, con un total de 13 horas y media.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Alejandro Garrido ha estado estandarizando</a:t>
            </a:r>
            <a:r>
              <a:rPr lang="es-ES" baseline="0" dirty="0" smtClean="0"/>
              <a:t> el HTML y el CSS de la aplicación, para facilitar la futura realización de las vistas y las interacciones en el sistema. Además ha contribuido en la revisión de la presentación de esta semana y en la del modelo UML. Esto le ha costado un total de casi 12 horas de trabajo.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Miguel</a:t>
            </a:r>
            <a:r>
              <a:rPr lang="es-ES" baseline="0" dirty="0" smtClean="0"/>
              <a:t> Ángel Baños ha trabajado en el sistema de ejercicios interactivos, estudiando y probando formas de realizar una primera implementación y participando en la revisión tanto del modelo UML como de la presentación, llevándole un total de 15 horas.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Álvaro Sánchez ha estado creando el modelo en Django a</a:t>
            </a:r>
            <a:r>
              <a:rPr lang="es-ES" baseline="0" dirty="0" smtClean="0"/>
              <a:t> partir del modelo de dominio,  y ha contribuido en la revisión de la presentación y del modelo UML, lo que ha costado un total de casi 21 horas.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Jesús Sosa, por último, ha estado también</a:t>
            </a:r>
            <a:r>
              <a:rPr lang="es-ES" baseline="0" dirty="0" smtClean="0"/>
              <a:t> implementando el modelo Django y revisando la presentación y el modelo de dominio, con un total de 15 horas invertidas.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Para la semana que viene, esperamos tener los CRUDS mencionados anteriormente operativos, pudiendo hacer una demostración en forma de vídeo o capturas de pantalla, así como una primera implementación del sistema de ejercicios interactivos, sin persistir éstos en la plataforma. La batería de contenido inicial la empezaríamos a crear en caso de no haber problemas con lo </a:t>
            </a:r>
            <a:r>
              <a:rPr lang="es-ES" baseline="0" smtClean="0"/>
              <a:t>mencionado anteriormente.</a:t>
            </a:r>
            <a:endParaRPr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Para la semana que viene, esperamos tener los CRUDS mencionados anteriormente operativos, pudiendo hacer una demostración en forma de vídeo o capturas de pantalla, así como una primera implementación del sistema de ejercicios interactivos, sin persistir éstos en la plataforma. La batería de contenido inicial la empezaríamos a crear en caso de no haber problemas con lo </a:t>
            </a:r>
            <a:r>
              <a:rPr lang="es-ES" baseline="0" smtClean="0"/>
              <a:t>mencionado anteriormente.</a:t>
            </a:r>
            <a:endParaRPr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Esto nos dejaría para futuros </a:t>
            </a:r>
            <a:r>
              <a:rPr lang="es-ES" baseline="0" dirty="0" err="1" smtClean="0"/>
              <a:t>sprints</a:t>
            </a:r>
            <a:r>
              <a:rPr lang="es-ES" baseline="0" dirty="0" smtClean="0"/>
              <a:t> la implantación del sistema de transacciones, filtros de búsqueda y la persistencia de los ejercicios en la base de datos, junto con la batería inicial de contenido.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El segundo hecho es que la función del software es hacer lo complejo más simple. Viendo las mejoras a procesos manuales que ha hecho el software, es lógico pensar esto también, ¿verdad?</a:t>
            </a: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Shape 7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And </a:t>
            </a:r>
            <a:r>
              <a:rPr lang="es-ES" dirty="0" err="1"/>
              <a:t>that’s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end</a:t>
            </a:r>
            <a:r>
              <a:rPr lang="es-ES" dirty="0"/>
              <a:t> of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presentation</a:t>
            </a:r>
            <a:r>
              <a:rPr lang="es-ES" dirty="0"/>
              <a:t>! </a:t>
            </a:r>
            <a:r>
              <a:rPr lang="es-ES" dirty="0" err="1"/>
              <a:t>Thank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watching</a:t>
            </a:r>
            <a:r>
              <a:rPr lang="es-ES" dirty="0"/>
              <a:t>, and </a:t>
            </a:r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any</a:t>
            </a:r>
            <a:r>
              <a:rPr lang="es-ES" dirty="0"/>
              <a:t> </a:t>
            </a:r>
            <a:r>
              <a:rPr lang="es-ES" dirty="0" err="1"/>
              <a:t>doubt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baseline="0" dirty="0"/>
              <a:t> can </a:t>
            </a:r>
            <a:r>
              <a:rPr lang="es-ES" baseline="0" dirty="0" err="1"/>
              <a:t>contact</a:t>
            </a:r>
            <a:r>
              <a:rPr lang="es-ES" baseline="0" dirty="0"/>
              <a:t> me at alvdomnun@alum.us.es.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Entonces me pregunto, ¿qué pasaría si combináramos los dos conceptos: La educación y el software? La respuesta a esto es </a:t>
            </a:r>
            <a:r>
              <a:rPr lang="es-ES" baseline="0" dirty="0" err="1" smtClean="0"/>
              <a:t>ClimbCode</a:t>
            </a:r>
            <a:r>
              <a:rPr lang="es-ES" baseline="0" dirty="0" smtClean="0"/>
              <a:t>, nuestra plataforma web, que actúa como apoyo a la enseñanza con ayuda de la programación y el software.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Ahora sabemos que la plataforma usará ejercicios interactivos, pero ¿de dónde salen?. La respuesta es que los crean programadores independientes, los cuales los publican y promocionan en nuestra plataforma para que los institutos y academias los compren y amplíen el catálogo de contenido que tienen a su disposición.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Pero entonces ¿Es necesario saber programar para usar nuestra plataforma en una escuela? La respuesta es que no, puesto que nuestros ejercicios interactivos están preparados para que profesores y alumnos puedan ejecutarlos sin conocimiento sobre la materia.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Habiendo visto qué tenemos entre manos, estas son las personas que están detrás del</a:t>
            </a:r>
            <a:r>
              <a:rPr lang="es-ES" baseline="0" dirty="0" smtClean="0"/>
              <a:t> desarrollo de </a:t>
            </a:r>
            <a:r>
              <a:rPr lang="es-ES" baseline="0" dirty="0" err="1" smtClean="0"/>
              <a:t>ClimbCode</a:t>
            </a:r>
            <a:r>
              <a:rPr lang="es-ES" baseline="0" dirty="0" smtClean="0"/>
              <a:t>: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ctrTitle"/>
          </p:nvPr>
        </p:nvSpPr>
        <p:spPr>
          <a:xfrm>
            <a:off x="2305100" y="1548067"/>
            <a:ext cx="61530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723693" y="5626789"/>
            <a:ext cx="794875" cy="1314316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-58319" y="4071050"/>
            <a:ext cx="782014" cy="1187141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4025102" y="4563227"/>
            <a:ext cx="370865" cy="1079451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3078046" y="4171139"/>
            <a:ext cx="730671" cy="1194415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5401648" y="4380950"/>
            <a:ext cx="805934" cy="1001117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8364459" y="4462457"/>
            <a:ext cx="873792" cy="800347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551116" y="4167387"/>
            <a:ext cx="657208" cy="905636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4419882" y="5326446"/>
            <a:ext cx="919681" cy="1267877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2644912" y="5382051"/>
            <a:ext cx="890356" cy="942400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2116543" y="4248209"/>
            <a:ext cx="829755" cy="1040217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1347361" y="4248196"/>
            <a:ext cx="599146" cy="9424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2681615" y="6418078"/>
            <a:ext cx="816944" cy="41862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7146421" y="6011685"/>
            <a:ext cx="1040884" cy="974160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6430" y="4139243"/>
            <a:ext cx="684732" cy="9619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5262207" y="6306021"/>
            <a:ext cx="525046" cy="496888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8376372" y="6305415"/>
            <a:ext cx="508532" cy="433301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3808717" y="5905768"/>
            <a:ext cx="570935" cy="756376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7975391" y="4071030"/>
            <a:ext cx="541560" cy="905703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1570785" y="5371060"/>
            <a:ext cx="734324" cy="964419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247060" y="5459834"/>
            <a:ext cx="275434" cy="325609"/>
          </a:xfrm>
          <a:custGeom>
            <a:avLst/>
            <a:gdLst/>
            <a:ahLst/>
            <a:cxnLst/>
            <a:rect l="0" t="0" r="0" b="0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8516944" y="5443846"/>
            <a:ext cx="690236" cy="680511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859713" y="4556591"/>
            <a:ext cx="317620" cy="878680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Shape 184"/>
          <p:cNvSpPr/>
          <p:nvPr/>
        </p:nvSpPr>
        <p:spPr>
          <a:xfrm rot="1920742">
            <a:off x="5707039" y="5618652"/>
            <a:ext cx="884797" cy="1001112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Shape 185"/>
          <p:cNvSpPr/>
          <p:nvPr/>
        </p:nvSpPr>
        <p:spPr>
          <a:xfrm rot="-3496844">
            <a:off x="26197" y="6090153"/>
            <a:ext cx="717136" cy="464440"/>
          </a:xfrm>
          <a:custGeom>
            <a:avLst/>
            <a:gdLst/>
            <a:ahLst/>
            <a:cxnLst/>
            <a:rect l="0" t="0" r="0" b="0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7518185" y="5288439"/>
            <a:ext cx="846269" cy="797944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Shape 187"/>
          <p:cNvSpPr/>
          <p:nvPr/>
        </p:nvSpPr>
        <p:spPr>
          <a:xfrm rot="-5400000">
            <a:off x="6414492" y="4133844"/>
            <a:ext cx="658425" cy="63153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6453205" y="4941210"/>
            <a:ext cx="666366" cy="1003585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1866011" y="6323840"/>
            <a:ext cx="681078" cy="607049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6669805" y="6152528"/>
            <a:ext cx="308462" cy="440641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ctrTitle"/>
          </p:nvPr>
        </p:nvSpPr>
        <p:spPr>
          <a:xfrm>
            <a:off x="3210935" y="2215683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ubTitle" idx="1"/>
          </p:nvPr>
        </p:nvSpPr>
        <p:spPr>
          <a:xfrm>
            <a:off x="3210885" y="3818903"/>
            <a:ext cx="5301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4412080" y="6215517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3968826" y="5333718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6283365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57465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70636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65815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65071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55010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52015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4765584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55218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8052577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6984573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61607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48922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4489180" y="5608925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Shape 215"/>
          <p:cNvSpPr/>
          <p:nvPr/>
        </p:nvSpPr>
        <p:spPr>
          <a:xfrm rot="1920548">
            <a:off x="7236726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82632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Shape 217"/>
          <p:cNvSpPr/>
          <p:nvPr/>
        </p:nvSpPr>
        <p:spPr>
          <a:xfrm rot="-5400000">
            <a:off x="76377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50595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1482766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9459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22630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17809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7065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4009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32519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3251978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183974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9491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13601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37218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40288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Shape 239"/>
          <p:cNvSpPr/>
          <p:nvPr/>
        </p:nvSpPr>
        <p:spPr>
          <a:xfrm rot="1920548">
            <a:off x="2436125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34626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Shape 241"/>
          <p:cNvSpPr/>
          <p:nvPr/>
        </p:nvSpPr>
        <p:spPr>
          <a:xfrm rot="-5400000">
            <a:off x="28371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28590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29818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747925" y="1737116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1" name="Shape 291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292" name="Shape 292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1" name="Shape 321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Shape 483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Shape 505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Shape 507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7350" algn="ctr" rtl="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500"/>
              <a:buChar char="✘"/>
              <a:defRPr sz="2500" b="1">
                <a:solidFill>
                  <a:srgbClr val="1C4587"/>
                </a:solidFill>
              </a:defRPr>
            </a:lvl1pPr>
            <a:lvl2pPr marL="914400" lvl="1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✗"/>
              <a:defRPr sz="2500" b="1">
                <a:solidFill>
                  <a:srgbClr val="1C4587"/>
                </a:solidFill>
              </a:defRPr>
            </a:lvl2pPr>
            <a:lvl3pPr marL="1371600" lvl="2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3pPr>
            <a:lvl4pPr marL="1828800" lvl="3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4pPr>
            <a:lvl5pPr marL="2286000" lvl="4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5pPr>
            <a:lvl6pPr marL="2743200" lvl="5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6pPr>
            <a:lvl7pPr marL="3200400" lvl="6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7pPr>
            <a:lvl8pPr marL="3657600" lvl="7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0" name="Shape 260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7" name="Shape 277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2" name="Shape 282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4" name="Shape 284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048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395" name="Shape 395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396" name="Shape 396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25" name="Shape 425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74134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-6" y="-31"/>
            <a:ext cx="9143797" cy="6857837"/>
            <a:chOff x="239950" y="872550"/>
            <a:chExt cx="7042900" cy="3961625"/>
          </a:xfrm>
        </p:grpSpPr>
        <p:sp>
          <p:nvSpPr>
            <p:cNvPr id="7" name="Shape 7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0" t="0" r="0" b="0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8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9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0" t="0" r="0" b="0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7917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747925" y="1753200"/>
            <a:ext cx="6791700" cy="4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  <p:sldLayoutId id="2147483659" r:id="rId5"/>
    <p:sldLayoutId id="2147483660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eg"/><Relationship Id="rId11" Type="http://schemas.openxmlformats.org/officeDocument/2006/relationships/image" Target="../media/image13.jpeg"/><Relationship Id="rId5" Type="http://schemas.openxmlformats.org/officeDocument/2006/relationships/image" Target="../media/image19.png"/><Relationship Id="rId10" Type="http://schemas.openxmlformats.org/officeDocument/2006/relationships/image" Target="../media/image11.jpeg"/><Relationship Id="rId4" Type="http://schemas.openxmlformats.org/officeDocument/2006/relationships/image" Target="../media/image21.png"/><Relationship Id="rId9" Type="http://schemas.openxmlformats.org/officeDocument/2006/relationships/image" Target="../media/image9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1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1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2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eg"/><Relationship Id="rId4" Type="http://schemas.openxmlformats.org/officeDocument/2006/relationships/image" Target="../media/image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gif"/><Relationship Id="rId5" Type="http://schemas.openxmlformats.org/officeDocument/2006/relationships/image" Target="../media/image36.png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jpeg"/><Relationship Id="rId4" Type="http://schemas.openxmlformats.org/officeDocument/2006/relationships/image" Target="../media/image10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1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1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ctrTitle"/>
          </p:nvPr>
        </p:nvSpPr>
        <p:spPr>
          <a:xfrm>
            <a:off x="1691680" y="740701"/>
            <a:ext cx="5688632" cy="2794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ClimbCode</a:t>
            </a:r>
            <a:endParaRPr sz="7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79208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10</a:t>
            </a:r>
            <a:endParaRPr lang="es-ES" sz="4000" dirty="0"/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LVARO\Desktop\Y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249" y="1623147"/>
            <a:ext cx="2164071" cy="2437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48"/>
          <p:cNvSpPr txBox="1">
            <a:spLocks/>
          </p:cNvSpPr>
          <p:nvPr/>
        </p:nvSpPr>
        <p:spPr>
          <a:xfrm>
            <a:off x="4139952" y="4060603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indent="0" algn="ctr">
              <a:buFont typeface="Dosis"/>
              <a:buNone/>
            </a:pPr>
            <a:r>
              <a:rPr lang="es-ES" sz="3000" dirty="0"/>
              <a:t>Álvaro Domínguez Núñez Business Manager</a:t>
            </a:r>
          </a:p>
          <a:p>
            <a:pPr marL="69850" indent="0">
              <a:buFont typeface="Dosis"/>
              <a:buNone/>
            </a:pPr>
            <a:endParaRPr lang="es-ES" sz="3000" dirty="0"/>
          </a:p>
          <a:p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0" indent="0">
              <a:buFont typeface="Dosis"/>
              <a:buNone/>
            </a:pPr>
            <a:endParaRPr lang="es-ES" dirty="0"/>
          </a:p>
        </p:txBody>
      </p:sp>
      <p:pic>
        <p:nvPicPr>
          <p:cNvPr id="12" name="Picture 2" descr="C:\Users\ALVARO\Desktop\Alejandro Romá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981" y="1502200"/>
            <a:ext cx="2596399" cy="2558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548"/>
          <p:cNvSpPr txBox="1">
            <a:spLocks/>
          </p:cNvSpPr>
          <p:nvPr/>
        </p:nvSpPr>
        <p:spPr>
          <a:xfrm>
            <a:off x="-108520" y="4060603"/>
            <a:ext cx="5184576" cy="1168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indent="0" algn="ctr">
              <a:spcBef>
                <a:spcPts val="0"/>
              </a:spcBef>
              <a:buFont typeface="Dosis"/>
              <a:buNone/>
            </a:pPr>
            <a:r>
              <a:rPr lang="es-ES" sz="3000" dirty="0"/>
              <a:t>Alejandro Román Rodríguez </a:t>
            </a:r>
          </a:p>
          <a:p>
            <a:pPr marL="69850" indent="0" algn="ctr">
              <a:spcBef>
                <a:spcPts val="0"/>
              </a:spcBef>
              <a:buFont typeface="Dosis"/>
              <a:buNone/>
            </a:pPr>
            <a:r>
              <a:rPr lang="es-ES" sz="3000" dirty="0"/>
              <a:t>     Project </a:t>
            </a:r>
            <a:r>
              <a:rPr lang="es-ES" sz="3000" dirty="0" smtClean="0"/>
              <a:t>Manager</a:t>
            </a: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0" indent="0">
              <a:buFont typeface="Dosis"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5969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-108520" y="4039344"/>
            <a:ext cx="5184576" cy="13201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Andrés Fernández </a:t>
            </a:r>
            <a:r>
              <a:rPr lang="es-ES" sz="3000" dirty="0" err="1"/>
              <a:t>Alés</a:t>
            </a:r>
            <a:endParaRPr lang="es-ES" sz="3000" dirty="0"/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69850" lvl="0" indent="0" algn="ctr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48"/>
          <p:cNvSpPr txBox="1">
            <a:spLocks/>
          </p:cNvSpPr>
          <p:nvPr/>
        </p:nvSpPr>
        <p:spPr>
          <a:xfrm>
            <a:off x="4139952" y="4060603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Alejandro Garrido Resina</a:t>
            </a:r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0" indent="0">
              <a:buFont typeface="Dosis"/>
              <a:buNone/>
            </a:pPr>
            <a:endParaRPr lang="es-ES" dirty="0"/>
          </a:p>
        </p:txBody>
      </p:sp>
      <p:pic>
        <p:nvPicPr>
          <p:cNvPr id="9" name="Picture 3" descr="C:\Users\ALVARO\Desktop\thi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605498"/>
            <a:ext cx="2130353" cy="2448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LVARO\Desktop\Alejandro Garrid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849" y="1605498"/>
            <a:ext cx="2234870" cy="2424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11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212363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548"/>
          <p:cNvSpPr txBox="1">
            <a:spLocks/>
          </p:cNvSpPr>
          <p:nvPr/>
        </p:nvSpPr>
        <p:spPr>
          <a:xfrm>
            <a:off x="-108520" y="4039344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indent="0" algn="ctr">
              <a:buFont typeface="Dosis"/>
              <a:buNone/>
            </a:pPr>
            <a:r>
              <a:rPr lang="es-ES" sz="3000" dirty="0"/>
              <a:t>Miguel Ángel Baños Carretón Software </a:t>
            </a:r>
            <a:r>
              <a:rPr lang="es-ES" sz="3000" dirty="0" err="1" smtClean="0"/>
              <a:t>Engineer</a:t>
            </a:r>
            <a:endParaRPr lang="es-ES" sz="3000" dirty="0"/>
          </a:p>
          <a:p>
            <a:pPr marL="0" indent="0">
              <a:buFont typeface="Dosis"/>
              <a:buNone/>
            </a:pPr>
            <a:endParaRPr lang="es-ES" dirty="0"/>
          </a:p>
        </p:txBody>
      </p:sp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48"/>
          <p:cNvSpPr txBox="1">
            <a:spLocks/>
          </p:cNvSpPr>
          <p:nvPr/>
        </p:nvSpPr>
        <p:spPr>
          <a:xfrm>
            <a:off x="4139952" y="4060603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Álvaro Sánchez López</a:t>
            </a:r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0" indent="0">
              <a:buFont typeface="Dosis"/>
              <a:buNone/>
            </a:pPr>
            <a:endParaRPr lang="es-ES" dirty="0"/>
          </a:p>
        </p:txBody>
      </p:sp>
      <p:pic>
        <p:nvPicPr>
          <p:cNvPr id="11" name="Picture 3" descr="C:\Users\ALVARO\Desktop\Álvaro Sánchez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702" y="1442782"/>
            <a:ext cx="2659075" cy="2503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ALVARO\Desktop\Migu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569770"/>
            <a:ext cx="2524873" cy="2249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12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141404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LVARO\Desktop\Jesús Sos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484784"/>
            <a:ext cx="2691633" cy="2822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548"/>
          <p:cNvSpPr txBox="1">
            <a:spLocks noGrp="1"/>
          </p:cNvSpPr>
          <p:nvPr>
            <p:ph type="body" idx="1"/>
          </p:nvPr>
        </p:nvSpPr>
        <p:spPr>
          <a:xfrm>
            <a:off x="2627784" y="4437112"/>
            <a:ext cx="3528392" cy="1550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Jesús Sosa Sánchez</a:t>
            </a:r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13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50567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707904" y="3717032"/>
            <a:ext cx="5013568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Business Plan</a:t>
            </a:r>
            <a:endParaRPr sz="6000" dirty="0"/>
          </a:p>
        </p:txBody>
      </p:sp>
      <p:sp>
        <p:nvSpPr>
          <p:cNvPr id="4" name="Shape 781"/>
          <p:cNvSpPr/>
          <p:nvPr/>
        </p:nvSpPr>
        <p:spPr>
          <a:xfrm>
            <a:off x="1187623" y="2780928"/>
            <a:ext cx="2326569" cy="2207245"/>
          </a:xfrm>
          <a:custGeom>
            <a:avLst/>
            <a:gdLst/>
            <a:ahLst/>
            <a:cxnLst/>
            <a:rect l="0" t="0" r="0" b="0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44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 smtClean="0"/>
              <a:t>Business Plan</a:t>
            </a:r>
            <a:endParaRPr sz="48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15</a:t>
            </a:r>
            <a:endParaRPr lang="es-ES" sz="4000" dirty="0"/>
          </a:p>
        </p:txBody>
      </p:sp>
      <p:sp>
        <p:nvSpPr>
          <p:cNvPr id="4" name="AutoShape 2" descr="Resultado de imagen de downlo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26" name="Picture 2" descr="C:\Users\ALVARO\Downloads\Plan de Pilotaje Fase 1 Paso 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67" y="1988841"/>
            <a:ext cx="8680065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625"/>
          <p:cNvSpPr txBox="1">
            <a:spLocks/>
          </p:cNvSpPr>
          <p:nvPr/>
        </p:nvSpPr>
        <p:spPr>
          <a:xfrm>
            <a:off x="1303040" y="5177609"/>
            <a:ext cx="6552728" cy="700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1: Survey for programmers</a:t>
            </a:r>
            <a:endParaRPr lang="en" sz="4000" dirty="0"/>
          </a:p>
        </p:txBody>
      </p:sp>
    </p:spTree>
    <p:extLst>
      <p:ext uri="{BB962C8B-B14F-4D97-AF65-F5344CB8AC3E}">
        <p14:creationId xmlns:p14="http://schemas.microsoft.com/office/powerpoint/2010/main" val="46880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Business Plan</a:t>
            </a:r>
            <a:endParaRPr sz="48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15</a:t>
            </a:r>
            <a:endParaRPr lang="es-ES" sz="4000" dirty="0"/>
          </a:p>
        </p:txBody>
      </p:sp>
      <p:sp>
        <p:nvSpPr>
          <p:cNvPr id="4" name="AutoShape 2" descr="Resultado de imagen de downlo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50" name="Picture 2" descr="C:\Users\ALVARO\Downloads\Plan de Pilotaje Fase 1 Paso 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73" y="2001118"/>
            <a:ext cx="8396160" cy="285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hape 625"/>
          <p:cNvSpPr txBox="1">
            <a:spLocks/>
          </p:cNvSpPr>
          <p:nvPr/>
        </p:nvSpPr>
        <p:spPr>
          <a:xfrm>
            <a:off x="1303040" y="5177609"/>
            <a:ext cx="6869360" cy="700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2</a:t>
            </a:r>
            <a:r>
              <a:rPr lang="en" sz="4000" dirty="0" smtClean="0"/>
              <a:t>: Meeting with programmers</a:t>
            </a:r>
            <a:endParaRPr lang="en" sz="4000" dirty="0"/>
          </a:p>
        </p:txBody>
      </p:sp>
    </p:spTree>
    <p:extLst>
      <p:ext uri="{BB962C8B-B14F-4D97-AF65-F5344CB8AC3E}">
        <p14:creationId xmlns:p14="http://schemas.microsoft.com/office/powerpoint/2010/main" val="46880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Business Plan</a:t>
            </a:r>
            <a:endParaRPr sz="48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15</a:t>
            </a:r>
            <a:endParaRPr lang="es-ES" sz="4000" dirty="0"/>
          </a:p>
        </p:txBody>
      </p:sp>
      <p:sp>
        <p:nvSpPr>
          <p:cNvPr id="4" name="AutoShape 2" descr="Resultado de imagen de downlo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5" name="Shape 625"/>
          <p:cNvSpPr txBox="1">
            <a:spLocks/>
          </p:cNvSpPr>
          <p:nvPr/>
        </p:nvSpPr>
        <p:spPr>
          <a:xfrm>
            <a:off x="1202557" y="5157512"/>
            <a:ext cx="6869360" cy="700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3: Survey for schools</a:t>
            </a:r>
            <a:endParaRPr lang="en" sz="4000" dirty="0"/>
          </a:p>
        </p:txBody>
      </p:sp>
      <p:pic>
        <p:nvPicPr>
          <p:cNvPr id="3074" name="Picture 2" descr="C:\Users\ALVARO\Downloads\Plan de Pilotaje Fase 2 Paso 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6" y="1803836"/>
            <a:ext cx="8607869" cy="292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57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Business Plan</a:t>
            </a:r>
            <a:endParaRPr sz="48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15</a:t>
            </a:r>
            <a:endParaRPr lang="es-ES" sz="4000" dirty="0"/>
          </a:p>
        </p:txBody>
      </p:sp>
      <p:sp>
        <p:nvSpPr>
          <p:cNvPr id="4" name="AutoShape 2" descr="Resultado de imagen de downlo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5" name="Shape 625"/>
          <p:cNvSpPr txBox="1">
            <a:spLocks/>
          </p:cNvSpPr>
          <p:nvPr/>
        </p:nvSpPr>
        <p:spPr>
          <a:xfrm>
            <a:off x="1303040" y="5177609"/>
            <a:ext cx="6869360" cy="700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4: Meeting with schools</a:t>
            </a:r>
            <a:endParaRPr lang="en" sz="4000" dirty="0"/>
          </a:p>
        </p:txBody>
      </p:sp>
      <p:pic>
        <p:nvPicPr>
          <p:cNvPr id="4098" name="Picture 2" descr="C:\Users\ALVARO\Downloads\Plan de Pilotaje Fase 2 Paso 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060848"/>
            <a:ext cx="8396160" cy="285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41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Business Plan</a:t>
            </a:r>
            <a:endParaRPr sz="48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15</a:t>
            </a:r>
            <a:endParaRPr lang="es-ES" sz="4000" dirty="0"/>
          </a:p>
        </p:txBody>
      </p:sp>
      <p:sp>
        <p:nvSpPr>
          <p:cNvPr id="4" name="AutoShape 2" descr="Resultado de imagen de downlo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5" name="Shape 625"/>
          <p:cNvSpPr txBox="1">
            <a:spLocks/>
          </p:cNvSpPr>
          <p:nvPr/>
        </p:nvSpPr>
        <p:spPr>
          <a:xfrm>
            <a:off x="1006629" y="5177609"/>
            <a:ext cx="6869360" cy="700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5</a:t>
            </a:r>
            <a:r>
              <a:rPr lang="en" sz="4000" dirty="0" smtClean="0"/>
              <a:t>: Repeat 2 &amp; 4</a:t>
            </a:r>
            <a:endParaRPr lang="en" sz="4000" dirty="0"/>
          </a:p>
        </p:txBody>
      </p:sp>
      <p:pic>
        <p:nvPicPr>
          <p:cNvPr id="5122" name="Picture 2" descr="Resultado de imagen de Loo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133" y="1772816"/>
            <a:ext cx="3168352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01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Our Path Today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809628" y="1340768"/>
            <a:ext cx="6140400" cy="5280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3600" dirty="0" smtClean="0"/>
              <a:t>Idea</a:t>
            </a:r>
          </a:p>
          <a:p>
            <a:r>
              <a:rPr lang="es-ES" sz="3600" dirty="0" err="1" smtClean="0"/>
              <a:t>The</a:t>
            </a:r>
            <a:r>
              <a:rPr lang="es-ES" sz="3600" dirty="0" smtClean="0"/>
              <a:t> </a:t>
            </a:r>
            <a:r>
              <a:rPr lang="es-ES" sz="3600" dirty="0" err="1" smtClean="0"/>
              <a:t>Workgroup</a:t>
            </a:r>
            <a:endParaRPr lang="es-ES" sz="3600" dirty="0" smtClean="0"/>
          </a:p>
          <a:p>
            <a:r>
              <a:rPr lang="es-ES" sz="3600" dirty="0" smtClean="0"/>
              <a:t>Business Plan</a:t>
            </a:r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600" dirty="0" smtClean="0"/>
              <a:t>Technologies</a:t>
            </a:r>
            <a:endParaRPr lang="es-ES" sz="3600" dirty="0"/>
          </a:p>
          <a:p>
            <a:pPr>
              <a:spcBef>
                <a:spcPts val="0"/>
              </a:spcBef>
            </a:pPr>
            <a:r>
              <a:rPr lang="es-ES" sz="3600" dirty="0" smtClean="0"/>
              <a:t>Status</a:t>
            </a:r>
            <a:endParaRPr lang="es-ES" sz="36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600" dirty="0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05572" y="6095732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</a:t>
            </a:r>
          </a:p>
        </p:txBody>
      </p:sp>
      <p:sp>
        <p:nvSpPr>
          <p:cNvPr id="5" name="Shape 729"/>
          <p:cNvSpPr/>
          <p:nvPr/>
        </p:nvSpPr>
        <p:spPr>
          <a:xfrm>
            <a:off x="5220072" y="2272618"/>
            <a:ext cx="3384376" cy="2956582"/>
          </a:xfrm>
          <a:custGeom>
            <a:avLst/>
            <a:gdLst/>
            <a:ahLst/>
            <a:cxnLst/>
            <a:rect l="0" t="0" r="0" b="0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70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707904" y="3717032"/>
            <a:ext cx="5013568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Technology</a:t>
            </a:r>
            <a:endParaRPr sz="6000" dirty="0"/>
          </a:p>
        </p:txBody>
      </p:sp>
      <p:sp>
        <p:nvSpPr>
          <p:cNvPr id="3" name="Shape 771"/>
          <p:cNvSpPr/>
          <p:nvPr/>
        </p:nvSpPr>
        <p:spPr>
          <a:xfrm>
            <a:off x="683568" y="2708920"/>
            <a:ext cx="3204937" cy="2300676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8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Technology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Development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</a:t>
            </a:r>
            <a:r>
              <a:rPr lang="es-ES" sz="4000" dirty="0"/>
              <a:t>6</a:t>
            </a:r>
          </a:p>
        </p:txBody>
      </p:sp>
      <p:sp>
        <p:nvSpPr>
          <p:cNvPr id="5" name="AutoShape 6" descr="Resultado de imagen de MySQ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8" descr="Resultado de imagen de MySQ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0" descr="Resultado de imagen de MySQ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[Foto]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4" descr="[Foto]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1272" name="Picture 8" descr="django_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905115"/>
            <a:ext cx="4680520" cy="243081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python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335934"/>
            <a:ext cx="4680520" cy="19811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2" descr="Resultado de imagen de JavaScript blue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50" name="Picture 2" descr="Resultado de imagen de postgresq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952" y="2276872"/>
            <a:ext cx="1858216" cy="191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n de Bootstra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72" y="3933056"/>
            <a:ext cx="3168352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7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Technology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27</a:t>
            </a:r>
            <a:endParaRPr lang="es-ES" sz="4000" dirty="0"/>
          </a:p>
        </p:txBody>
      </p:sp>
      <p:sp>
        <p:nvSpPr>
          <p:cNvPr id="5" name="AutoShape 6" descr="Resultado de imagen de MySQ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8" descr="Resultado de imagen de MySQ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0" descr="Resultado de imagen de MySQ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[Foto]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4" descr="[Foto]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1" name="AutoShape 2" descr="Resultado de imagen de JavaScript blue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9" name="Picture 6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222" y="1634126"/>
            <a:ext cx="3983569" cy="275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n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75" y="3074213"/>
            <a:ext cx="2530369" cy="253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2" descr="Resultado de imagen de Ace plugin javascript logo"/>
          <p:cNvSpPr>
            <a:spLocks noChangeAspect="1" noChangeArrowheads="1"/>
          </p:cNvSpPr>
          <p:nvPr/>
        </p:nvSpPr>
        <p:spPr bwMode="auto">
          <a:xfrm>
            <a:off x="155575" y="-974725"/>
            <a:ext cx="30480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51" name="Picture 3" descr="C:\Users\ALVARO\Desktop\papai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634" y="3726286"/>
            <a:ext cx="3738744" cy="250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 smtClean="0"/>
              <a:t>Interactive</a:t>
            </a:r>
            <a:r>
              <a:rPr lang="es-ES" sz="4000" dirty="0" smtClean="0"/>
              <a:t> </a:t>
            </a:r>
            <a:r>
              <a:rPr lang="es-ES" sz="4000" dirty="0" err="1" smtClean="0"/>
              <a:t>Exercises</a:t>
            </a:r>
            <a:r>
              <a:rPr lang="es-ES" sz="4000" dirty="0" smtClean="0"/>
              <a:t>:</a:t>
            </a:r>
            <a:endParaRPr lang="es-ES" sz="4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414218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Technology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Knowledge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</a:t>
            </a:r>
            <a:r>
              <a:rPr lang="es-ES" sz="4000" dirty="0"/>
              <a:t>8</a:t>
            </a:r>
          </a:p>
        </p:txBody>
      </p:sp>
      <p:sp>
        <p:nvSpPr>
          <p:cNvPr id="5" name="AutoShape 6" descr="Resultado de imagen de MySQ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8" descr="Resultado de imagen de MySQ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0" descr="Resultado de imagen de MySQ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[Foto]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4" descr="[Foto]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2292" name="Picture 4" descr="Curso gratis de GIT y GITHU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312530"/>
            <a:ext cx="6591912" cy="411994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58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1042631836"/>
              </p:ext>
            </p:extLst>
          </p:nvPr>
        </p:nvGraphicFramePr>
        <p:xfrm>
          <a:off x="179512" y="116631"/>
          <a:ext cx="8856984" cy="6264697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25922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8823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3224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641673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chemeClr val="bg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TECH.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chemeClr val="bg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MEMBER</a:t>
                      </a:r>
                      <a:endParaRPr sz="4800" b="0" dirty="0">
                        <a:solidFill>
                          <a:schemeClr val="bg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90599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X</a:t>
                      </a: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6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X</a:t>
                      </a: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72819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6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X</a:t>
                      </a: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29</a:t>
            </a:r>
            <a:endParaRPr lang="es-ES" sz="4000" dirty="0"/>
          </a:p>
        </p:txBody>
      </p:sp>
      <p:pic>
        <p:nvPicPr>
          <p:cNvPr id="6" name="Picture 2" descr="Resultado de imagen de postgresq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60648"/>
            <a:ext cx="1368152" cy="14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django_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67700"/>
            <a:ext cx="1729955" cy="8984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python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39" y="912875"/>
            <a:ext cx="1729955" cy="732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sultado de imagen de Bootstra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362" y="0"/>
            <a:ext cx="1872208" cy="1872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sultado de imagen de postgresq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0" y="260648"/>
            <a:ext cx="1368152" cy="14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jango_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38" y="67700"/>
            <a:ext cx="1729955" cy="8984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python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912875"/>
            <a:ext cx="1729955" cy="732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esultado de imagen de postgresq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1" y="260648"/>
            <a:ext cx="1368152" cy="1411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django_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39" y="67700"/>
            <a:ext cx="1729955" cy="898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ALVARO\Desktop\Alejandro Garrido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07" y="4659962"/>
            <a:ext cx="1592337" cy="17270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ALVARO\Desktop\this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76" y="1872208"/>
            <a:ext cx="1114592" cy="1280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ALVARO\Desktop\Álvaro Sánchez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79" y="3183055"/>
            <a:ext cx="1380600" cy="1299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ALVARO\Desktop\Jesús Sosa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068" y="1842287"/>
            <a:ext cx="1278695" cy="1340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69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565100158"/>
              </p:ext>
            </p:extLst>
          </p:nvPr>
        </p:nvGraphicFramePr>
        <p:xfrm>
          <a:off x="179512" y="116631"/>
          <a:ext cx="8856984" cy="6492227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25922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00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5202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641673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chemeClr val="bg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TECH.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chemeClr val="bg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MEMBER</a:t>
                      </a:r>
                      <a:endParaRPr sz="4800" b="0" dirty="0">
                        <a:solidFill>
                          <a:schemeClr val="bg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23674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6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X</a:t>
                      </a: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7989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ES" sz="3600" b="0" dirty="0" smtClean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6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X</a:t>
                      </a: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52367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0" dirty="0" smtClean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EVERYONE</a:t>
                      </a:r>
                      <a:endParaRPr sz="36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6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X</a:t>
                      </a: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29</a:t>
            </a:r>
            <a:endParaRPr lang="es-ES" sz="4000" dirty="0"/>
          </a:p>
        </p:txBody>
      </p:sp>
      <p:pic>
        <p:nvPicPr>
          <p:cNvPr id="6" name="Picture 4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785" y="154929"/>
            <a:ext cx="753791" cy="753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ALVARO\Desktop\papai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625" y="980728"/>
            <a:ext cx="1130110" cy="755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n relacionad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29822"/>
            <a:ext cx="1671905" cy="1157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urso gratis de GIT y GITHUB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63066"/>
            <a:ext cx="2386092" cy="1491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ALVARO\Desktop\Alejandro Román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386631"/>
            <a:ext cx="1656184" cy="16319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LVARO\Desktop\Migue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26" y="1792485"/>
            <a:ext cx="1583387" cy="1410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39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2604108300"/>
              </p:ext>
            </p:extLst>
          </p:nvPr>
        </p:nvGraphicFramePr>
        <p:xfrm>
          <a:off x="179512" y="116631"/>
          <a:ext cx="8856984" cy="6704920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25922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8823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3224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641673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chemeClr val="bg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TECH.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chemeClr val="bg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STATUS</a:t>
                      </a:r>
                      <a:endParaRPr sz="4800" b="0" dirty="0">
                        <a:solidFill>
                          <a:schemeClr val="bg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23674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400" b="0" dirty="0" smtClean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LEARNT</a:t>
                      </a: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6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X</a:t>
                      </a: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6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X</a:t>
                      </a: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236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3600" b="0" dirty="0" smtClean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LEARNING</a:t>
                      </a:r>
                      <a:endParaRPr lang="es-ES" sz="3600" b="0" dirty="0" smtClean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6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X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6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80%</a:t>
                      </a: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52367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0" dirty="0" smtClean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NOT</a:t>
                      </a:r>
                      <a:r>
                        <a:rPr lang="en" sz="3600" b="0" baseline="0" dirty="0" smtClean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KNOWN</a:t>
                      </a:r>
                      <a:endParaRPr sz="36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29</a:t>
            </a:r>
            <a:endParaRPr lang="es-ES" sz="4000" dirty="0"/>
          </a:p>
        </p:txBody>
      </p:sp>
      <p:pic>
        <p:nvPicPr>
          <p:cNvPr id="6" name="Picture 2" descr="Resultado de imagen de postgresq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60648"/>
            <a:ext cx="1368152" cy="14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django_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67700"/>
            <a:ext cx="1729955" cy="8984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python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39" y="912875"/>
            <a:ext cx="1729955" cy="732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sultado de imagen de Bootstra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362" y="0"/>
            <a:ext cx="1872208" cy="1872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sultado de imagen de postgresq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0" y="260648"/>
            <a:ext cx="1368152" cy="14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jango_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38" y="67700"/>
            <a:ext cx="1729955" cy="8984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python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912875"/>
            <a:ext cx="1729955" cy="732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esultado de imagen de postgresq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1" y="260648"/>
            <a:ext cx="1368152" cy="1411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django_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39" y="67700"/>
            <a:ext cx="1729955" cy="898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41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3781496025"/>
              </p:ext>
            </p:extLst>
          </p:nvPr>
        </p:nvGraphicFramePr>
        <p:xfrm>
          <a:off x="179512" y="116631"/>
          <a:ext cx="8856984" cy="6704920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25922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00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5202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641673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chemeClr val="bg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TECH.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chemeClr val="bg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STATUS</a:t>
                      </a:r>
                      <a:endParaRPr sz="4800" b="0" dirty="0">
                        <a:solidFill>
                          <a:schemeClr val="bg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23674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400" b="0" dirty="0" smtClean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LEARNT</a:t>
                      </a: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6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X</a:t>
                      </a: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X</a:t>
                      </a: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236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3600" b="0" dirty="0" smtClean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LEARNING</a:t>
                      </a:r>
                      <a:endParaRPr lang="es-ES" sz="3600" b="0" dirty="0" smtClean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6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X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6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80%</a:t>
                      </a: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52367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0" dirty="0" smtClean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NOT</a:t>
                      </a:r>
                      <a:r>
                        <a:rPr lang="en" sz="3600" b="0" baseline="0" dirty="0" smtClean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KNOWN</a:t>
                      </a:r>
                      <a:endParaRPr sz="36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29</a:t>
            </a:r>
            <a:endParaRPr lang="es-ES" sz="4000" dirty="0"/>
          </a:p>
        </p:txBody>
      </p:sp>
      <p:pic>
        <p:nvPicPr>
          <p:cNvPr id="6" name="Picture 4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785" y="154929"/>
            <a:ext cx="753791" cy="753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ALVARO\Desktop\papai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625" y="980728"/>
            <a:ext cx="1130110" cy="755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n relacionad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29822"/>
            <a:ext cx="1671905" cy="1157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urso gratis de GIT y GITHUB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63066"/>
            <a:ext cx="2386092" cy="1491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13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2671635069"/>
              </p:ext>
            </p:extLst>
          </p:nvPr>
        </p:nvGraphicFramePr>
        <p:xfrm>
          <a:off x="179512" y="116631"/>
          <a:ext cx="8856984" cy="6216928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25922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8823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3224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641673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chemeClr val="bg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TECH.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chemeClr val="bg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RISK</a:t>
                      </a:r>
                      <a:endParaRPr sz="4800" b="0" dirty="0">
                        <a:solidFill>
                          <a:schemeClr val="bg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23674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400" b="0" dirty="0" smtClean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NONE</a:t>
                      </a: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236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3600" b="0" dirty="0" smtClean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SLOW LEARNING</a:t>
                      </a:r>
                      <a:endParaRPr lang="es-ES" sz="3600" b="0" dirty="0" smtClean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52367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600" b="0" dirty="0" smtClean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LOW EXPERIENCE</a:t>
                      </a:r>
                      <a:endParaRPr sz="36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6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X</a:t>
                      </a: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6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X</a:t>
                      </a: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6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X</a:t>
                      </a: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29</a:t>
            </a:r>
            <a:endParaRPr lang="es-ES" sz="4000" dirty="0"/>
          </a:p>
        </p:txBody>
      </p:sp>
      <p:pic>
        <p:nvPicPr>
          <p:cNvPr id="6" name="Picture 2" descr="Resultado de imagen de postgresq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60648"/>
            <a:ext cx="1368152" cy="14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django_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67700"/>
            <a:ext cx="1729955" cy="8984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python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39" y="912875"/>
            <a:ext cx="1729955" cy="732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sultado de imagen de Bootstra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362" y="0"/>
            <a:ext cx="1872208" cy="1872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sultado de imagen de postgresq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0" y="260648"/>
            <a:ext cx="1368152" cy="14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django_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38" y="67700"/>
            <a:ext cx="1729955" cy="8984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python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912875"/>
            <a:ext cx="1729955" cy="732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esultado de imagen de postgresq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1" y="260648"/>
            <a:ext cx="1368152" cy="1411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django_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39" y="67700"/>
            <a:ext cx="1729955" cy="898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60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266874149"/>
              </p:ext>
            </p:extLst>
          </p:nvPr>
        </p:nvGraphicFramePr>
        <p:xfrm>
          <a:off x="179512" y="116631"/>
          <a:ext cx="8856984" cy="6216928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25922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00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5202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641673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chemeClr val="bg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TECH.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chemeClr val="bg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RISK</a:t>
                      </a:r>
                      <a:endParaRPr sz="4800" b="0" dirty="0">
                        <a:solidFill>
                          <a:schemeClr val="bg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23674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400" b="0" dirty="0" smtClean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NONE</a:t>
                      </a: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X</a:t>
                      </a: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236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3600" b="0" dirty="0" smtClean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SLOW LEARNING</a:t>
                      </a:r>
                      <a:endParaRPr lang="es-ES" sz="3600" b="0" dirty="0" smtClean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6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X</a:t>
                      </a: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52367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0" dirty="0" smtClean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LOW EXPERIENCE</a:t>
                      </a:r>
                      <a:endParaRPr sz="36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6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X</a:t>
                      </a: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29</a:t>
            </a:r>
            <a:endParaRPr lang="es-ES" sz="4000" dirty="0"/>
          </a:p>
        </p:txBody>
      </p:sp>
      <p:pic>
        <p:nvPicPr>
          <p:cNvPr id="6" name="Picture 4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785" y="154929"/>
            <a:ext cx="753791" cy="753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ALVARO\Desktop\papai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625" y="980728"/>
            <a:ext cx="1130110" cy="755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n relacionad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29822"/>
            <a:ext cx="1671905" cy="1157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urso gratis de GIT y GITHUB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63066"/>
            <a:ext cx="2386092" cy="1491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55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362284" y="3712355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Idea</a:t>
            </a:r>
            <a:endParaRPr sz="6000" dirty="0"/>
          </a:p>
        </p:txBody>
      </p:sp>
      <p:sp>
        <p:nvSpPr>
          <p:cNvPr id="4" name="Shape 763"/>
          <p:cNvSpPr/>
          <p:nvPr/>
        </p:nvSpPr>
        <p:spPr>
          <a:xfrm>
            <a:off x="1547664" y="2492896"/>
            <a:ext cx="2289898" cy="2662683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707904" y="3717032"/>
            <a:ext cx="5013568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Status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267584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LVARO\Downloads\29Porciento_tiemp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844824"/>
            <a:ext cx="9649071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Status</a:t>
            </a:r>
            <a:endParaRPr sz="48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32</a:t>
            </a:r>
            <a:endParaRPr lang="es-ES" sz="4000" dirty="0"/>
          </a:p>
        </p:txBody>
      </p:sp>
      <p:sp>
        <p:nvSpPr>
          <p:cNvPr id="2" name="AutoShape 5" descr="[Foto]"/>
          <p:cNvSpPr>
            <a:spLocks noChangeAspect="1" noChangeArrowheads="1"/>
          </p:cNvSpPr>
          <p:nvPr/>
        </p:nvSpPr>
        <p:spPr bwMode="auto">
          <a:xfrm>
            <a:off x="155575" y="-6175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7" descr="[Foto]"/>
          <p:cNvSpPr>
            <a:spLocks noChangeAspect="1" noChangeArrowheads="1"/>
          </p:cNvSpPr>
          <p:nvPr/>
        </p:nvSpPr>
        <p:spPr bwMode="auto">
          <a:xfrm>
            <a:off x="307975" y="-4651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5" name="Shape 625"/>
          <p:cNvSpPr txBox="1">
            <a:spLocks/>
          </p:cNvSpPr>
          <p:nvPr/>
        </p:nvSpPr>
        <p:spPr>
          <a:xfrm>
            <a:off x="0" y="2481652"/>
            <a:ext cx="868387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0%</a:t>
            </a:r>
            <a:endParaRPr lang="en" sz="4000" dirty="0"/>
          </a:p>
        </p:txBody>
      </p:sp>
      <p:sp>
        <p:nvSpPr>
          <p:cNvPr id="16" name="Shape 625"/>
          <p:cNvSpPr txBox="1">
            <a:spLocks/>
          </p:cNvSpPr>
          <p:nvPr/>
        </p:nvSpPr>
        <p:spPr>
          <a:xfrm>
            <a:off x="7812359" y="2492896"/>
            <a:ext cx="1444451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100%</a:t>
            </a:r>
            <a:endParaRPr lang="en" sz="4000" dirty="0"/>
          </a:p>
        </p:txBody>
      </p:sp>
      <p:sp>
        <p:nvSpPr>
          <p:cNvPr id="17" name="Shape 625"/>
          <p:cNvSpPr txBox="1">
            <a:spLocks/>
          </p:cNvSpPr>
          <p:nvPr/>
        </p:nvSpPr>
        <p:spPr>
          <a:xfrm>
            <a:off x="4162228" y="2439344"/>
            <a:ext cx="1154275" cy="7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50%</a:t>
            </a:r>
            <a:endParaRPr lang="en" sz="4000" dirty="0"/>
          </a:p>
        </p:txBody>
      </p:sp>
      <p:sp>
        <p:nvSpPr>
          <p:cNvPr id="20" name="Shape 625"/>
          <p:cNvSpPr txBox="1">
            <a:spLocks/>
          </p:cNvSpPr>
          <p:nvPr/>
        </p:nvSpPr>
        <p:spPr>
          <a:xfrm>
            <a:off x="2038119" y="5617487"/>
            <a:ext cx="5402492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Budgeted: €25%, 25% h</a:t>
            </a:r>
            <a:endParaRPr lang="en" sz="4000" dirty="0"/>
          </a:p>
        </p:txBody>
      </p:sp>
      <p:sp>
        <p:nvSpPr>
          <p:cNvPr id="21" name="Shape 625"/>
          <p:cNvSpPr txBox="1">
            <a:spLocks/>
          </p:cNvSpPr>
          <p:nvPr/>
        </p:nvSpPr>
        <p:spPr>
          <a:xfrm>
            <a:off x="2289053" y="4971274"/>
            <a:ext cx="4807548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Current: €27%, </a:t>
            </a:r>
            <a:r>
              <a:rPr lang="en" sz="4000" dirty="0"/>
              <a:t>2</a:t>
            </a:r>
            <a:r>
              <a:rPr lang="en" sz="4000" dirty="0" smtClean="0"/>
              <a:t>9% h</a:t>
            </a:r>
            <a:endParaRPr lang="en" sz="4000" dirty="0"/>
          </a:p>
        </p:txBody>
      </p:sp>
      <p:sp>
        <p:nvSpPr>
          <p:cNvPr id="22" name="Shape 625"/>
          <p:cNvSpPr txBox="1">
            <a:spLocks/>
          </p:cNvSpPr>
          <p:nvPr/>
        </p:nvSpPr>
        <p:spPr>
          <a:xfrm>
            <a:off x="1187624" y="3819309"/>
            <a:ext cx="1686089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€7,8K</a:t>
            </a:r>
            <a:endParaRPr lang="en" sz="4000" dirty="0"/>
          </a:p>
        </p:txBody>
      </p:sp>
      <p:sp>
        <p:nvSpPr>
          <p:cNvPr id="24" name="Shape 625"/>
          <p:cNvSpPr txBox="1">
            <a:spLocks/>
          </p:cNvSpPr>
          <p:nvPr/>
        </p:nvSpPr>
        <p:spPr>
          <a:xfrm>
            <a:off x="7229693" y="3794033"/>
            <a:ext cx="2107797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€29K</a:t>
            </a:r>
            <a:endParaRPr lang="en" sz="4000" dirty="0"/>
          </a:p>
        </p:txBody>
      </p:sp>
      <p:sp>
        <p:nvSpPr>
          <p:cNvPr id="18" name="Shape 625"/>
          <p:cNvSpPr txBox="1">
            <a:spLocks/>
          </p:cNvSpPr>
          <p:nvPr/>
        </p:nvSpPr>
        <p:spPr>
          <a:xfrm>
            <a:off x="1187623" y="4318095"/>
            <a:ext cx="1686089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325 h</a:t>
            </a:r>
            <a:endParaRPr lang="en" sz="4000" dirty="0"/>
          </a:p>
        </p:txBody>
      </p:sp>
      <p:sp>
        <p:nvSpPr>
          <p:cNvPr id="19" name="Shape 625"/>
          <p:cNvSpPr txBox="1">
            <a:spLocks/>
          </p:cNvSpPr>
          <p:nvPr/>
        </p:nvSpPr>
        <p:spPr>
          <a:xfrm>
            <a:off x="7207616" y="4291266"/>
            <a:ext cx="2107797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1120 h</a:t>
            </a:r>
            <a:endParaRPr lang="en" sz="4000" dirty="0"/>
          </a:p>
        </p:txBody>
      </p:sp>
    </p:spTree>
    <p:extLst>
      <p:ext uri="{BB962C8B-B14F-4D97-AF65-F5344CB8AC3E}">
        <p14:creationId xmlns:p14="http://schemas.microsoft.com/office/powerpoint/2010/main" val="330002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LVARO\Downloads\29Porciento_tiemp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844824"/>
            <a:ext cx="9649071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 smtClean="0"/>
              <a:t>Status BurnDown</a:t>
            </a:r>
            <a:endParaRPr sz="48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32</a:t>
            </a:r>
            <a:endParaRPr lang="es-ES" sz="4000" dirty="0"/>
          </a:p>
        </p:txBody>
      </p:sp>
      <p:sp>
        <p:nvSpPr>
          <p:cNvPr id="2" name="AutoShape 5" descr="[Foto]"/>
          <p:cNvSpPr>
            <a:spLocks noChangeAspect="1" noChangeArrowheads="1"/>
          </p:cNvSpPr>
          <p:nvPr/>
        </p:nvSpPr>
        <p:spPr bwMode="auto">
          <a:xfrm>
            <a:off x="155575" y="-6175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7" descr="[Foto]"/>
          <p:cNvSpPr>
            <a:spLocks noChangeAspect="1" noChangeArrowheads="1"/>
          </p:cNvSpPr>
          <p:nvPr/>
        </p:nvSpPr>
        <p:spPr bwMode="auto">
          <a:xfrm>
            <a:off x="307975" y="-4651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5" name="Shape 625"/>
          <p:cNvSpPr txBox="1">
            <a:spLocks/>
          </p:cNvSpPr>
          <p:nvPr/>
        </p:nvSpPr>
        <p:spPr>
          <a:xfrm>
            <a:off x="0" y="2481652"/>
            <a:ext cx="868387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0%</a:t>
            </a:r>
            <a:endParaRPr lang="en" sz="4000" dirty="0"/>
          </a:p>
        </p:txBody>
      </p:sp>
      <p:sp>
        <p:nvSpPr>
          <p:cNvPr id="16" name="Shape 625"/>
          <p:cNvSpPr txBox="1">
            <a:spLocks/>
          </p:cNvSpPr>
          <p:nvPr/>
        </p:nvSpPr>
        <p:spPr>
          <a:xfrm>
            <a:off x="7812359" y="2492896"/>
            <a:ext cx="1444451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100%</a:t>
            </a:r>
            <a:endParaRPr lang="en" sz="4000" dirty="0"/>
          </a:p>
        </p:txBody>
      </p:sp>
      <p:sp>
        <p:nvSpPr>
          <p:cNvPr id="17" name="Shape 625"/>
          <p:cNvSpPr txBox="1">
            <a:spLocks/>
          </p:cNvSpPr>
          <p:nvPr/>
        </p:nvSpPr>
        <p:spPr>
          <a:xfrm>
            <a:off x="4162228" y="2439344"/>
            <a:ext cx="1154275" cy="7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50%</a:t>
            </a:r>
            <a:endParaRPr lang="en" sz="4000" dirty="0"/>
          </a:p>
        </p:txBody>
      </p:sp>
      <p:sp>
        <p:nvSpPr>
          <p:cNvPr id="20" name="Shape 625"/>
          <p:cNvSpPr txBox="1">
            <a:spLocks/>
          </p:cNvSpPr>
          <p:nvPr/>
        </p:nvSpPr>
        <p:spPr>
          <a:xfrm>
            <a:off x="2038119" y="5617487"/>
            <a:ext cx="5402492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Budgeted: €25%, 25% h</a:t>
            </a:r>
            <a:endParaRPr lang="en" sz="4000" dirty="0"/>
          </a:p>
        </p:txBody>
      </p:sp>
      <p:sp>
        <p:nvSpPr>
          <p:cNvPr id="21" name="Shape 625"/>
          <p:cNvSpPr txBox="1">
            <a:spLocks/>
          </p:cNvSpPr>
          <p:nvPr/>
        </p:nvSpPr>
        <p:spPr>
          <a:xfrm>
            <a:off x="2289053" y="4971274"/>
            <a:ext cx="4807548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Current: €27%, </a:t>
            </a:r>
            <a:r>
              <a:rPr lang="en" sz="4000" dirty="0"/>
              <a:t>2</a:t>
            </a:r>
            <a:r>
              <a:rPr lang="en" sz="4000" dirty="0" smtClean="0"/>
              <a:t>9% h</a:t>
            </a:r>
            <a:endParaRPr lang="en" sz="4000" dirty="0"/>
          </a:p>
        </p:txBody>
      </p:sp>
      <p:sp>
        <p:nvSpPr>
          <p:cNvPr id="22" name="Shape 625"/>
          <p:cNvSpPr txBox="1">
            <a:spLocks/>
          </p:cNvSpPr>
          <p:nvPr/>
        </p:nvSpPr>
        <p:spPr>
          <a:xfrm>
            <a:off x="1187624" y="3819309"/>
            <a:ext cx="1686089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€7,8K</a:t>
            </a:r>
            <a:endParaRPr lang="en" sz="4000" dirty="0"/>
          </a:p>
        </p:txBody>
      </p:sp>
      <p:sp>
        <p:nvSpPr>
          <p:cNvPr id="24" name="Shape 625"/>
          <p:cNvSpPr txBox="1">
            <a:spLocks/>
          </p:cNvSpPr>
          <p:nvPr/>
        </p:nvSpPr>
        <p:spPr>
          <a:xfrm>
            <a:off x="7229693" y="3794033"/>
            <a:ext cx="2107797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€29K</a:t>
            </a:r>
            <a:endParaRPr lang="en" sz="4000" dirty="0"/>
          </a:p>
        </p:txBody>
      </p:sp>
      <p:sp>
        <p:nvSpPr>
          <p:cNvPr id="18" name="Shape 625"/>
          <p:cNvSpPr txBox="1">
            <a:spLocks/>
          </p:cNvSpPr>
          <p:nvPr/>
        </p:nvSpPr>
        <p:spPr>
          <a:xfrm>
            <a:off x="1187623" y="4318095"/>
            <a:ext cx="1686089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325 h</a:t>
            </a:r>
            <a:endParaRPr lang="en" sz="4000" dirty="0"/>
          </a:p>
        </p:txBody>
      </p:sp>
      <p:sp>
        <p:nvSpPr>
          <p:cNvPr id="19" name="Shape 625"/>
          <p:cNvSpPr txBox="1">
            <a:spLocks/>
          </p:cNvSpPr>
          <p:nvPr/>
        </p:nvSpPr>
        <p:spPr>
          <a:xfrm>
            <a:off x="7207616" y="4291266"/>
            <a:ext cx="2107797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1120 h</a:t>
            </a:r>
            <a:endParaRPr lang="en" sz="4000" dirty="0"/>
          </a:p>
        </p:txBody>
      </p:sp>
    </p:spTree>
    <p:extLst>
      <p:ext uri="{BB962C8B-B14F-4D97-AF65-F5344CB8AC3E}">
        <p14:creationId xmlns:p14="http://schemas.microsoft.com/office/powerpoint/2010/main" val="310300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Status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600" dirty="0"/>
              <a:t>Sprint </a:t>
            </a:r>
            <a:r>
              <a:rPr lang="es-ES" sz="3600" dirty="0" smtClean="0"/>
              <a:t>1 (</a:t>
            </a:r>
            <a:r>
              <a:rPr lang="es-ES" sz="3600" dirty="0" err="1" smtClean="0"/>
              <a:t>Previously</a:t>
            </a:r>
            <a:r>
              <a:rPr lang="es-ES" sz="3600" dirty="0" smtClean="0"/>
              <a:t>): </a:t>
            </a:r>
            <a:endParaRPr lang="es-ES" sz="36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35</a:t>
            </a:r>
            <a:endParaRPr lang="es-ES" sz="4000" dirty="0"/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Resultado de imagen de CRU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276872"/>
            <a:ext cx="6402401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384" y="1861628"/>
            <a:ext cx="2205208" cy="220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Resultado de imagen de Interactiv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058" y="3632036"/>
            <a:ext cx="1837312" cy="183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hape 625"/>
          <p:cNvSpPr txBox="1">
            <a:spLocks/>
          </p:cNvSpPr>
          <p:nvPr/>
        </p:nvSpPr>
        <p:spPr>
          <a:xfrm>
            <a:off x="5700719" y="5340496"/>
            <a:ext cx="3195244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/>
              <a:t>Interactive</a:t>
            </a:r>
          </a:p>
        </p:txBody>
      </p:sp>
    </p:spTree>
    <p:extLst>
      <p:ext uri="{BB962C8B-B14F-4D97-AF65-F5344CB8AC3E}">
        <p14:creationId xmlns:p14="http://schemas.microsoft.com/office/powerpoint/2010/main" val="262733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Status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600" dirty="0"/>
              <a:t>Sprint </a:t>
            </a:r>
            <a:r>
              <a:rPr lang="es-ES" sz="3600" dirty="0" smtClean="0"/>
              <a:t>1 (</a:t>
            </a:r>
            <a:r>
              <a:rPr lang="es-ES" sz="3600" dirty="0" err="1" smtClean="0"/>
              <a:t>Finally</a:t>
            </a:r>
            <a:r>
              <a:rPr lang="es-ES" sz="3600" dirty="0" smtClean="0"/>
              <a:t>): </a:t>
            </a:r>
            <a:endParaRPr lang="es-ES" sz="36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35</a:t>
            </a:r>
            <a:endParaRPr lang="es-ES" sz="4000" dirty="0"/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204864"/>
            <a:ext cx="2448272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Resultado de imagen de Interact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538" y="4015822"/>
            <a:ext cx="2039826" cy="203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hape 625"/>
          <p:cNvSpPr txBox="1">
            <a:spLocks/>
          </p:cNvSpPr>
          <p:nvPr/>
        </p:nvSpPr>
        <p:spPr>
          <a:xfrm>
            <a:off x="2970199" y="5878026"/>
            <a:ext cx="3547432" cy="933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800" dirty="0"/>
              <a:t>Interactive</a:t>
            </a:r>
          </a:p>
        </p:txBody>
      </p:sp>
    </p:spTree>
    <p:extLst>
      <p:ext uri="{BB962C8B-B14F-4D97-AF65-F5344CB8AC3E}">
        <p14:creationId xmlns:p14="http://schemas.microsoft.com/office/powerpoint/2010/main" val="219867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 smtClean="0"/>
              <a:t>Status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89513" y="6085726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36</a:t>
            </a:r>
            <a:endParaRPr lang="es-ES" sz="4000" dirty="0"/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blob:https://web.telegram.org/010c13d0-a934-47ad-ae79-43d09d924d2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4" descr="blob:https://web.telegram.org/010c13d0-a934-47ad-ae79-43d09d924d2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8194" name="Picture 2" descr="C:\Users\ALVARO\Desktop\índic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7" y="2276872"/>
            <a:ext cx="9125403" cy="36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600" dirty="0" smtClean="0"/>
              <a:t>HTML &amp; CSS: </a:t>
            </a:r>
            <a:endParaRPr lang="es-ES" sz="36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80485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 smtClean="0"/>
              <a:t>Status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89513" y="6085726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37</a:t>
            </a:r>
            <a:endParaRPr lang="es-ES" sz="4000" dirty="0"/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blob:https://web.telegram.org/010c13d0-a934-47ad-ae79-43d09d924d2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4" descr="blob:https://web.telegram.org/010c13d0-a934-47ad-ae79-43d09d924d2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26" name="Picture 2" descr="C:\Users\ALVARO\Desktop\a89bf5c5-4eb9-404b-9407-1ca3324c5bc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596" y="2060848"/>
            <a:ext cx="9140158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580"/>
          <p:cNvSpPr txBox="1">
            <a:spLocks noGrp="1"/>
          </p:cNvSpPr>
          <p:nvPr>
            <p:ph type="body" idx="1"/>
          </p:nvPr>
        </p:nvSpPr>
        <p:spPr>
          <a:xfrm>
            <a:off x="798815" y="1412776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600" smtClean="0"/>
              <a:t>Charts: </a:t>
            </a:r>
            <a:endParaRPr lang="es-ES" sz="36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49685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 smtClean="0"/>
              <a:t>Status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89513" y="6085726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38</a:t>
            </a:r>
            <a:endParaRPr lang="es-ES" sz="4000" dirty="0"/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blob:https://web.telegram.org/010c13d0-a934-47ad-ae79-43d09d924d2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4" descr="blob:https://web.telegram.org/010c13d0-a934-47ad-ae79-43d09d924d2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2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600" dirty="0" err="1" smtClean="0"/>
              <a:t>Interactive</a:t>
            </a:r>
            <a:r>
              <a:rPr lang="es-ES" sz="3600" dirty="0" smtClean="0"/>
              <a:t> </a:t>
            </a:r>
            <a:r>
              <a:rPr lang="es-ES" sz="3600" dirty="0" err="1" smtClean="0"/>
              <a:t>Exercises</a:t>
            </a:r>
            <a:r>
              <a:rPr lang="es-ES" sz="3600" dirty="0" smtClean="0"/>
              <a:t>: </a:t>
            </a:r>
            <a:endParaRPr lang="es-ES" sz="36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9219" name="Picture 3" descr="C:\Users\ALVARO\Downloads\image_2018-03-15_18-49-2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" y="2442626"/>
            <a:ext cx="9176465" cy="324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87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 smtClean="0"/>
              <a:t>Status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89513" y="6085726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39</a:t>
            </a:r>
            <a:endParaRPr lang="es-ES" sz="4000" dirty="0"/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blob:https://web.telegram.org/010c13d0-a934-47ad-ae79-43d09d924d2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4" descr="blob:https://web.telegram.org/010c13d0-a934-47ad-ae79-43d09d924d2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244" name="Picture 4" descr="C:\Users\ALVARO\Desktop\índic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37757"/>
            <a:ext cx="8008237" cy="678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sultado de imagen de administrato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548680"/>
            <a:ext cx="1074122" cy="118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66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Status</a:t>
            </a:r>
            <a:endParaRPr sz="4800" dirty="0"/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547"/>
          <p:cNvSpPr txBox="1">
            <a:spLocks/>
          </p:cNvSpPr>
          <p:nvPr/>
        </p:nvSpPr>
        <p:spPr>
          <a:xfrm>
            <a:off x="360745" y="6074840"/>
            <a:ext cx="937235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40</a:t>
            </a:r>
            <a:endParaRPr lang="es-ES" sz="4000" dirty="0"/>
          </a:p>
        </p:txBody>
      </p:sp>
      <p:pic>
        <p:nvPicPr>
          <p:cNvPr id="7170" name="Picture 2" descr="Resultado de imagen de meeting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844824"/>
            <a:ext cx="338437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sultado de imagen de PowerPoi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229286"/>
            <a:ext cx="2520280" cy="247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48"/>
          <p:cNvSpPr txBox="1">
            <a:spLocks noGrp="1"/>
          </p:cNvSpPr>
          <p:nvPr>
            <p:ph type="body" idx="1"/>
          </p:nvPr>
        </p:nvSpPr>
        <p:spPr>
          <a:xfrm>
            <a:off x="1979712" y="4869160"/>
            <a:ext cx="5184576" cy="13201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lvl="0" indent="0" algn="ctr">
              <a:spcBef>
                <a:spcPts val="0"/>
              </a:spcBef>
              <a:buNone/>
            </a:pPr>
            <a:r>
              <a:rPr lang="es-ES" sz="6000" dirty="0" smtClean="0"/>
              <a:t>EVERYONE</a:t>
            </a:r>
            <a:endParaRPr lang="es-ES" sz="6000" dirty="0" smtClean="0"/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 smtClean="0"/>
              <a:t> </a:t>
            </a:r>
            <a:endParaRPr lang="es-ES" sz="3000" dirty="0"/>
          </a:p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736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1547664" y="1916832"/>
            <a:ext cx="6048672" cy="31683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s-ES" sz="5400" i="1" dirty="0" smtClean="0">
                <a:latin typeface="Dosis" panose="020B0604020202020204" charset="0"/>
              </a:rPr>
              <a:t>"</a:t>
            </a:r>
            <a:r>
              <a:rPr lang="en-US" sz="5400" i="1" dirty="0">
                <a:latin typeface="Dosis" panose="020B0604020202020204" charset="0"/>
              </a:rPr>
              <a:t>Let us think of education as the means of developing our greatest </a:t>
            </a:r>
            <a:r>
              <a:rPr lang="en-US" sz="5400" i="1" dirty="0" smtClean="0">
                <a:latin typeface="Dosis" panose="020B0604020202020204" charset="0"/>
              </a:rPr>
              <a:t>abilities</a:t>
            </a:r>
            <a:r>
              <a:rPr lang="es-ES" sz="5400" i="1" dirty="0" smtClean="0">
                <a:latin typeface="Dosis" panose="020B0604020202020204" charset="0"/>
              </a:rPr>
              <a:t>"</a:t>
            </a:r>
          </a:p>
          <a:p>
            <a:pPr marL="0" lvl="0" indent="0">
              <a:buNone/>
            </a:pPr>
            <a:r>
              <a:rPr lang="es-ES" sz="5400" i="1" dirty="0" smtClean="0">
                <a:latin typeface="Dosis" panose="020B0604020202020204" charset="0"/>
              </a:rPr>
              <a:t>J.F.K.</a:t>
            </a:r>
            <a:endParaRPr sz="5400" i="1" dirty="0">
              <a:latin typeface="Dosis" panose="020B0604020202020204" charset="0"/>
            </a:endParaRPr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5396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 smtClean="0"/>
              <a:t>Status POR TAREA</a:t>
            </a:r>
            <a:endParaRPr sz="4800" dirty="0"/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ALVARO\Desktop\Alejandro Romá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981" y="1502200"/>
            <a:ext cx="2596399" cy="2558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548"/>
          <p:cNvSpPr txBox="1">
            <a:spLocks/>
          </p:cNvSpPr>
          <p:nvPr/>
        </p:nvSpPr>
        <p:spPr>
          <a:xfrm>
            <a:off x="3893" y="4149080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indent="0" algn="ctr">
              <a:spcBef>
                <a:spcPts val="0"/>
              </a:spcBef>
              <a:buFont typeface="Dosis"/>
              <a:buNone/>
            </a:pPr>
            <a:r>
              <a:rPr lang="es-ES" sz="3000" dirty="0"/>
              <a:t>Alejandro Román </a:t>
            </a:r>
            <a:r>
              <a:rPr lang="es-ES" sz="3000" dirty="0" smtClean="0"/>
              <a:t>Rodríguez</a:t>
            </a:r>
          </a:p>
          <a:p>
            <a:pPr marL="69850" indent="0" algn="ctr">
              <a:spcBef>
                <a:spcPts val="0"/>
              </a:spcBef>
              <a:buFont typeface="Dosis"/>
              <a:buNone/>
            </a:pPr>
            <a:r>
              <a:rPr lang="es-ES" sz="3000" dirty="0" smtClean="0"/>
              <a:t>16 h </a:t>
            </a:r>
            <a:endParaRPr lang="es-ES" sz="3000" dirty="0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5" y="6074840"/>
            <a:ext cx="937235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40</a:t>
            </a:r>
            <a:endParaRPr lang="es-ES" sz="4000" dirty="0"/>
          </a:p>
        </p:txBody>
      </p:sp>
      <p:pic>
        <p:nvPicPr>
          <p:cNvPr id="10" name="Picture 6" descr="Imagen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760" y="3531663"/>
            <a:ext cx="3096344" cy="214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31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Status</a:t>
            </a:r>
            <a:endParaRPr sz="4800" dirty="0"/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LVARO\Desktop\Y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249" y="1623147"/>
            <a:ext cx="2164071" cy="2437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48"/>
          <p:cNvSpPr txBox="1">
            <a:spLocks/>
          </p:cNvSpPr>
          <p:nvPr/>
        </p:nvSpPr>
        <p:spPr>
          <a:xfrm>
            <a:off x="4139952" y="4060603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indent="0" algn="ctr">
              <a:buFont typeface="Dosis"/>
              <a:buNone/>
            </a:pPr>
            <a:r>
              <a:rPr lang="es-ES" sz="3000" dirty="0"/>
              <a:t>Álvaro Domínguez </a:t>
            </a:r>
            <a:r>
              <a:rPr lang="es-ES" sz="3000" dirty="0" smtClean="0"/>
              <a:t>Núñez</a:t>
            </a:r>
          </a:p>
          <a:p>
            <a:pPr marL="69850" indent="0" algn="ctr">
              <a:buFont typeface="Dosis"/>
              <a:buNone/>
            </a:pPr>
            <a:r>
              <a:rPr lang="es-ES" sz="3000" dirty="0" smtClean="0"/>
              <a:t>21 h</a:t>
            </a:r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5" y="6074840"/>
            <a:ext cx="937235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41</a:t>
            </a:r>
            <a:endParaRPr lang="es-ES" sz="4000" dirty="0"/>
          </a:p>
        </p:txBody>
      </p:sp>
      <p:pic>
        <p:nvPicPr>
          <p:cNvPr id="3074" name="Picture 2" descr="Resultado de imagen de PowerPoi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24" y="1739585"/>
            <a:ext cx="2022512" cy="198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Resultado de imagen de Repo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6" descr="Resultado de imagen de Repor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3080" name="Picture 8" descr="Resultado de imagen de Repor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113" y="4060602"/>
            <a:ext cx="2502617" cy="279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17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Status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-108520" y="4039344"/>
            <a:ext cx="5184576" cy="13201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Andrés Fernández </a:t>
            </a:r>
            <a:r>
              <a:rPr lang="es-ES" sz="3000" dirty="0" err="1" smtClean="0"/>
              <a:t>Alés</a:t>
            </a:r>
            <a:endParaRPr lang="es-ES" sz="3000" dirty="0" smtClean="0"/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 smtClean="0"/>
              <a:t>13h 30 min</a:t>
            </a:r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 smtClean="0"/>
              <a:t> </a:t>
            </a:r>
            <a:endParaRPr lang="es-ES" sz="3000" dirty="0"/>
          </a:p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ALVARO\Desktop\thi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605498"/>
            <a:ext cx="2130353" cy="2448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42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284801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Status</a:t>
            </a:r>
            <a:endParaRPr sz="4800" dirty="0"/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48"/>
          <p:cNvSpPr txBox="1">
            <a:spLocks/>
          </p:cNvSpPr>
          <p:nvPr/>
        </p:nvSpPr>
        <p:spPr>
          <a:xfrm>
            <a:off x="4139952" y="4060603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Alejandro Garrido </a:t>
            </a:r>
            <a:r>
              <a:rPr lang="es-ES" sz="3000" dirty="0" smtClean="0"/>
              <a:t>Resina</a:t>
            </a:r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 smtClean="0"/>
              <a:t>11h 44 min</a:t>
            </a:r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 smtClean="0"/>
              <a:t> </a:t>
            </a:r>
            <a:endParaRPr lang="es-ES" sz="3000" dirty="0"/>
          </a:p>
          <a:p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0" indent="0">
              <a:buFont typeface="Dosis"/>
              <a:buNone/>
            </a:pPr>
            <a:endParaRPr lang="es-ES" dirty="0"/>
          </a:p>
        </p:txBody>
      </p:sp>
      <p:pic>
        <p:nvPicPr>
          <p:cNvPr id="11" name="Picture 2" descr="C:\Users\ALVARO\Desktop\Alejandro Garrid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849" y="1605498"/>
            <a:ext cx="2234870" cy="2424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43</a:t>
            </a:r>
            <a:endParaRPr lang="es-ES" sz="4000" dirty="0"/>
          </a:p>
        </p:txBody>
      </p:sp>
      <p:pic>
        <p:nvPicPr>
          <p:cNvPr id="5122" name="Picture 2" descr="Resultado de imagen de HTML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492361"/>
            <a:ext cx="2650282" cy="265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69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548"/>
          <p:cNvSpPr txBox="1">
            <a:spLocks/>
          </p:cNvSpPr>
          <p:nvPr/>
        </p:nvSpPr>
        <p:spPr>
          <a:xfrm>
            <a:off x="-108520" y="4039344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indent="0" algn="ctr">
              <a:buFont typeface="Dosis"/>
              <a:buNone/>
            </a:pPr>
            <a:r>
              <a:rPr lang="es-ES" sz="3000" dirty="0"/>
              <a:t>Miguel Ángel Baños </a:t>
            </a:r>
            <a:r>
              <a:rPr lang="es-ES" sz="3000" dirty="0" smtClean="0"/>
              <a:t>Carretón</a:t>
            </a:r>
          </a:p>
          <a:p>
            <a:pPr marL="69850" indent="0" algn="ctr">
              <a:buFont typeface="Dosis"/>
              <a:buNone/>
            </a:pPr>
            <a:r>
              <a:rPr lang="es-ES" sz="3000" dirty="0" smtClean="0"/>
              <a:t>15 h</a:t>
            </a:r>
          </a:p>
        </p:txBody>
      </p:sp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Status</a:t>
            </a:r>
            <a:endParaRPr sz="4800" dirty="0"/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ALVARO\Desktop\Migu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569770"/>
            <a:ext cx="2524873" cy="2249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44</a:t>
            </a:r>
            <a:endParaRPr lang="es-ES" sz="4000" dirty="0"/>
          </a:p>
        </p:txBody>
      </p:sp>
      <p:pic>
        <p:nvPicPr>
          <p:cNvPr id="10" name="Picture 4" descr="Imagen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534006"/>
            <a:ext cx="2740306" cy="274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053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Status</a:t>
            </a:r>
            <a:endParaRPr sz="4800" dirty="0"/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48"/>
          <p:cNvSpPr txBox="1">
            <a:spLocks/>
          </p:cNvSpPr>
          <p:nvPr/>
        </p:nvSpPr>
        <p:spPr>
          <a:xfrm>
            <a:off x="4139952" y="4060603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Álvaro Sánchez </a:t>
            </a:r>
            <a:r>
              <a:rPr lang="es-ES" sz="3000" dirty="0" smtClean="0"/>
              <a:t>López</a:t>
            </a:r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 smtClean="0"/>
              <a:t>20 h 42 min</a:t>
            </a:r>
            <a:endParaRPr lang="es-ES" dirty="0"/>
          </a:p>
        </p:txBody>
      </p:sp>
      <p:pic>
        <p:nvPicPr>
          <p:cNvPr id="11" name="Picture 3" descr="C:\Users\ALVARO\Desktop\Álvaro Sánchez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702" y="1442782"/>
            <a:ext cx="2659075" cy="2503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</a:t>
            </a:r>
            <a:r>
              <a:rPr lang="es-ES" sz="4000" dirty="0"/>
              <a:t>5</a:t>
            </a:r>
          </a:p>
        </p:txBody>
      </p:sp>
      <p:pic>
        <p:nvPicPr>
          <p:cNvPr id="14" name="Picture 8" descr="django_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40768"/>
            <a:ext cx="4676775" cy="24288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45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Status</a:t>
            </a:r>
            <a:endParaRPr sz="4800"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86409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46</a:t>
            </a:r>
            <a:endParaRPr lang="es-ES" sz="4000" dirty="0"/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LVARO\Desktop\Jesús Sos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07" y="1484784"/>
            <a:ext cx="2691633" cy="2822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548"/>
          <p:cNvSpPr txBox="1">
            <a:spLocks noGrp="1"/>
          </p:cNvSpPr>
          <p:nvPr>
            <p:ph type="body" idx="1"/>
          </p:nvPr>
        </p:nvSpPr>
        <p:spPr>
          <a:xfrm>
            <a:off x="539552" y="4561470"/>
            <a:ext cx="3528392" cy="1550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Jesús Sosa </a:t>
            </a:r>
            <a:r>
              <a:rPr lang="es-ES" sz="3000" dirty="0" smtClean="0"/>
              <a:t>Sánchez</a:t>
            </a:r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 smtClean="0"/>
              <a:t>15h 10 min</a:t>
            </a:r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 smtClean="0"/>
              <a:t> </a:t>
            </a:r>
            <a:endParaRPr dirty="0"/>
          </a:p>
        </p:txBody>
      </p:sp>
      <p:pic>
        <p:nvPicPr>
          <p:cNvPr id="8" name="Picture 8" descr="django_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144" y="1340768"/>
            <a:ext cx="4676775" cy="24288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96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 smtClean="0"/>
              <a:t>Status</a:t>
            </a:r>
            <a:r>
              <a:rPr lang="es-ES" sz="4800" dirty="0" smtClean="0"/>
              <a:t> PROBLEMAS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600" dirty="0" err="1" smtClean="0"/>
              <a:t>Next</a:t>
            </a:r>
            <a:r>
              <a:rPr lang="es-ES" sz="3600" dirty="0" smtClean="0"/>
              <a:t> </a:t>
            </a:r>
            <a:r>
              <a:rPr lang="es-ES" sz="3600" dirty="0" err="1" smtClean="0"/>
              <a:t>Week</a:t>
            </a:r>
            <a:r>
              <a:rPr lang="es-ES" sz="3600" dirty="0" smtClean="0"/>
              <a:t>: </a:t>
            </a:r>
            <a:endParaRPr lang="es-ES" sz="36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47</a:t>
            </a:r>
            <a:endParaRPr lang="es-ES" sz="4000" dirty="0"/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Resultado de imagen de CRU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276872"/>
            <a:ext cx="6402401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384" y="1861628"/>
            <a:ext cx="2205208" cy="220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Resultado de imagen de Interactiv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058" y="3632036"/>
            <a:ext cx="1837312" cy="183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hape 625"/>
          <p:cNvSpPr txBox="1">
            <a:spLocks/>
          </p:cNvSpPr>
          <p:nvPr/>
        </p:nvSpPr>
        <p:spPr>
          <a:xfrm>
            <a:off x="5700719" y="5340496"/>
            <a:ext cx="3195244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/>
              <a:t>Interactive</a:t>
            </a:r>
          </a:p>
        </p:txBody>
      </p:sp>
    </p:spTree>
    <p:extLst>
      <p:ext uri="{BB962C8B-B14F-4D97-AF65-F5344CB8AC3E}">
        <p14:creationId xmlns:p14="http://schemas.microsoft.com/office/powerpoint/2010/main" val="128155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 smtClean="0"/>
              <a:t>Status</a:t>
            </a:r>
            <a:r>
              <a:rPr lang="es-ES" sz="4800" dirty="0" smtClean="0"/>
              <a:t> PROBLEMAS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600" dirty="0" err="1" smtClean="0"/>
              <a:t>Next</a:t>
            </a:r>
            <a:r>
              <a:rPr lang="es-ES" sz="3600" dirty="0" smtClean="0"/>
              <a:t> </a:t>
            </a:r>
            <a:r>
              <a:rPr lang="es-ES" sz="3600" dirty="0" err="1" smtClean="0"/>
              <a:t>Week</a:t>
            </a:r>
            <a:r>
              <a:rPr lang="es-ES" sz="3600" dirty="0" smtClean="0"/>
              <a:t>: </a:t>
            </a:r>
            <a:endParaRPr lang="es-ES" sz="36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47</a:t>
            </a:r>
            <a:endParaRPr lang="es-ES" sz="4000" dirty="0"/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Resultado de imagen de CRU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276872"/>
            <a:ext cx="6402401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384" y="1861628"/>
            <a:ext cx="2205208" cy="220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Resultado de imagen de Interactiv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058" y="3632036"/>
            <a:ext cx="1837312" cy="183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hape 625"/>
          <p:cNvSpPr txBox="1">
            <a:spLocks/>
          </p:cNvSpPr>
          <p:nvPr/>
        </p:nvSpPr>
        <p:spPr>
          <a:xfrm>
            <a:off x="5700719" y="5340496"/>
            <a:ext cx="3195244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/>
              <a:t>Interactive</a:t>
            </a:r>
          </a:p>
        </p:txBody>
      </p:sp>
    </p:spTree>
    <p:extLst>
      <p:ext uri="{BB962C8B-B14F-4D97-AF65-F5344CB8AC3E}">
        <p14:creationId xmlns:p14="http://schemas.microsoft.com/office/powerpoint/2010/main" val="304033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Status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Future</a:t>
            </a:r>
            <a:r>
              <a:rPr lang="es-ES" sz="4000" dirty="0"/>
              <a:t> </a:t>
            </a:r>
            <a:r>
              <a:rPr lang="es-ES" sz="4000" dirty="0" err="1"/>
              <a:t>Sprints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284040"/>
            <a:ext cx="2631035" cy="263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</a:t>
            </a:r>
            <a:r>
              <a:rPr lang="es-ES" sz="4000" dirty="0"/>
              <a:t>8</a:t>
            </a:r>
          </a:p>
        </p:txBody>
      </p:sp>
      <p:pic>
        <p:nvPicPr>
          <p:cNvPr id="15" name="Picture 2" descr="Resultado de imagen de CRU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179" y="2205980"/>
            <a:ext cx="4046440" cy="213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719" y="4069420"/>
            <a:ext cx="1434300" cy="143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Resultado de imagen de Interactiv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362" y="5067891"/>
            <a:ext cx="1195015" cy="119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hape 625"/>
          <p:cNvSpPr txBox="1">
            <a:spLocks/>
          </p:cNvSpPr>
          <p:nvPr/>
        </p:nvSpPr>
        <p:spPr>
          <a:xfrm>
            <a:off x="2051720" y="6145828"/>
            <a:ext cx="2803845" cy="64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Interactive</a:t>
            </a:r>
          </a:p>
        </p:txBody>
      </p:sp>
      <p:pic>
        <p:nvPicPr>
          <p:cNvPr id="17" name="Picture 15" descr="C:\Users\ALVARO\Desktop\2b0baac2-e329-40a7-8518-d76434a0dd6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843" y="1560197"/>
            <a:ext cx="2821705" cy="282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38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1547664" y="1916832"/>
            <a:ext cx="6048672" cy="31683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s-ES" sz="5400" i="1" dirty="0" smtClean="0">
                <a:latin typeface="Dosis" panose="020B0604020202020204" charset="0"/>
              </a:rPr>
              <a:t>"</a:t>
            </a:r>
            <a:r>
              <a:rPr lang="en-US" sz="5400" i="1" dirty="0" smtClean="0">
                <a:latin typeface="Dosis" panose="020B0604020202020204" charset="0"/>
              </a:rPr>
              <a:t>Software’s function is to make the complex, simple</a:t>
            </a:r>
            <a:r>
              <a:rPr lang="es-ES" sz="5400" i="1" dirty="0" smtClean="0">
                <a:latin typeface="Dosis" panose="020B0604020202020204" charset="0"/>
              </a:rPr>
              <a:t>"</a:t>
            </a:r>
          </a:p>
          <a:p>
            <a:pPr marL="0" lvl="0" indent="0">
              <a:buNone/>
            </a:pPr>
            <a:r>
              <a:rPr lang="es-ES" sz="5400" i="1" dirty="0" smtClean="0">
                <a:latin typeface="Dosis" panose="020B0604020202020204" charset="0"/>
              </a:rPr>
              <a:t>Grady </a:t>
            </a:r>
            <a:r>
              <a:rPr lang="es-ES" sz="5400" i="1" dirty="0" err="1" smtClean="0">
                <a:latin typeface="Dosis" panose="020B0604020202020204" charset="0"/>
              </a:rPr>
              <a:t>Booch</a:t>
            </a:r>
            <a:endParaRPr sz="5400" i="1" dirty="0">
              <a:latin typeface="Dosis" panose="020B0604020202020204" charset="0"/>
            </a:endParaRPr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20788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Users\ALVARO\Downloads\abf03e56a4ad41e1b040f02ba17f548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50120"/>
            <a:ext cx="2171502" cy="259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2" name="Shape 702"/>
          <p:cNvSpPr txBox="1">
            <a:spLocks noGrp="1"/>
          </p:cNvSpPr>
          <p:nvPr>
            <p:ph type="ctrTitle" idx="4294967295"/>
          </p:nvPr>
        </p:nvSpPr>
        <p:spPr>
          <a:xfrm>
            <a:off x="2699792" y="1796819"/>
            <a:ext cx="3816424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THANKS!</a:t>
            </a:r>
            <a:endParaRPr sz="6600" dirty="0"/>
          </a:p>
        </p:txBody>
      </p:sp>
      <p:sp>
        <p:nvSpPr>
          <p:cNvPr id="703" name="Shape 703"/>
          <p:cNvSpPr txBox="1">
            <a:spLocks noGrp="1"/>
          </p:cNvSpPr>
          <p:nvPr>
            <p:ph type="body" idx="4294967295"/>
          </p:nvPr>
        </p:nvSpPr>
        <p:spPr>
          <a:xfrm>
            <a:off x="2771800" y="3140968"/>
            <a:ext cx="5544616" cy="32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200" dirty="0"/>
              <a:t>You can find me at</a:t>
            </a:r>
            <a:endParaRPr sz="4200" dirty="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4200" dirty="0"/>
              <a:t>alvdomnun@alum.us.es</a:t>
            </a:r>
            <a:endParaRPr sz="4200" dirty="0"/>
          </a:p>
        </p:txBody>
      </p:sp>
      <p:sp>
        <p:nvSpPr>
          <p:cNvPr id="704" name="Shape 704"/>
          <p:cNvSpPr/>
          <p:nvPr/>
        </p:nvSpPr>
        <p:spPr>
          <a:xfrm>
            <a:off x="1510854" y="1620246"/>
            <a:ext cx="1180108" cy="1453300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78D8"/>
              </a:solidFill>
            </a:endParaRPr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smtClean="0"/>
              <a:t>49</a:t>
            </a:r>
            <a:endParaRPr lang="es-E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lang="en" sz="30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7" y="6074840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6</a:t>
            </a:r>
          </a:p>
        </p:txBody>
      </p:sp>
      <p:sp>
        <p:nvSpPr>
          <p:cNvPr id="8" name="Shape 768"/>
          <p:cNvSpPr/>
          <p:nvPr/>
        </p:nvSpPr>
        <p:spPr>
          <a:xfrm>
            <a:off x="864803" y="1844824"/>
            <a:ext cx="2231033" cy="1991488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6" name="Shape 625"/>
          <p:cNvSpPr txBox="1">
            <a:spLocks/>
          </p:cNvSpPr>
          <p:nvPr/>
        </p:nvSpPr>
        <p:spPr>
          <a:xfrm>
            <a:off x="3727795" y="2492896"/>
            <a:ext cx="1132237" cy="102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/>
              <a:t>+</a:t>
            </a:r>
            <a:endParaRPr lang="en" sz="8000" dirty="0"/>
          </a:p>
        </p:txBody>
      </p:sp>
      <p:sp>
        <p:nvSpPr>
          <p:cNvPr id="17" name="Shape 625"/>
          <p:cNvSpPr txBox="1">
            <a:spLocks/>
          </p:cNvSpPr>
          <p:nvPr/>
        </p:nvSpPr>
        <p:spPr>
          <a:xfrm>
            <a:off x="3385964" y="3578847"/>
            <a:ext cx="1870435" cy="1723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/>
              <a:t>=</a:t>
            </a:r>
          </a:p>
        </p:txBody>
      </p:sp>
      <p:sp>
        <p:nvSpPr>
          <p:cNvPr id="18" name="Shape 625"/>
          <p:cNvSpPr txBox="1">
            <a:spLocks/>
          </p:cNvSpPr>
          <p:nvPr/>
        </p:nvSpPr>
        <p:spPr>
          <a:xfrm>
            <a:off x="2570047" y="4801720"/>
            <a:ext cx="3662475" cy="10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800" dirty="0"/>
              <a:t>ClimbCode</a:t>
            </a:r>
            <a:endParaRPr lang="en" sz="4400" dirty="0"/>
          </a:p>
        </p:txBody>
      </p:sp>
      <p:sp>
        <p:nvSpPr>
          <p:cNvPr id="4" name="AutoShape 2" descr="blob:https://web.telegram.org/bacb900e-66b3-4737-aa65-e255020cad1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4" descr="blob:https://web.telegram.org/bacb900e-66b3-4737-aa65-e255020cad1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blob:https://web.telegram.org/bacb900e-66b3-4737-aa65-e255020cad1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9" name="Picture 10" descr="C:\Users\ALVARO\Desktop\Code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129" y="2145220"/>
            <a:ext cx="1466379" cy="93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2" descr="School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2" name="AutoShape 4" descr="School free icon"/>
          <p:cNvSpPr>
            <a:spLocks noChangeAspect="1" noChangeArrowheads="1"/>
          </p:cNvSpPr>
          <p:nvPr/>
        </p:nvSpPr>
        <p:spPr bwMode="auto">
          <a:xfrm>
            <a:off x="307975" y="-868363"/>
            <a:ext cx="21336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0" name="Picture 6" descr="C:\Users\ALVARO\Desktop\schoo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138" y="1523137"/>
            <a:ext cx="2217457" cy="221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 smtClean="0"/>
              <a:t>MVP &amp; Business</a:t>
            </a:r>
            <a:endParaRPr sz="48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15</a:t>
            </a:r>
            <a:endParaRPr lang="es-ES" sz="4000" dirty="0"/>
          </a:p>
        </p:txBody>
      </p:sp>
      <p:sp>
        <p:nvSpPr>
          <p:cNvPr id="4" name="AutoShape 2" descr="Resultado de imagen de downlo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170" name="Picture 2" descr="C:\Users\ALVARO\Desktop\negocio (2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6" y="2204864"/>
            <a:ext cx="8460236" cy="210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sultado de imagen de Interact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667" y="3612750"/>
            <a:ext cx="1242170" cy="124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625"/>
          <p:cNvSpPr txBox="1">
            <a:spLocks/>
          </p:cNvSpPr>
          <p:nvPr/>
        </p:nvSpPr>
        <p:spPr>
          <a:xfrm>
            <a:off x="3112603" y="4938293"/>
            <a:ext cx="2664298" cy="700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Interactive</a:t>
            </a:r>
          </a:p>
        </p:txBody>
      </p:sp>
    </p:spTree>
    <p:extLst>
      <p:ext uri="{BB962C8B-B14F-4D97-AF65-F5344CB8AC3E}">
        <p14:creationId xmlns:p14="http://schemas.microsoft.com/office/powerpoint/2010/main" val="118007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1556068" y="868848"/>
            <a:ext cx="6048672" cy="31683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0" dirty="0">
                <a:latin typeface="Sniglet" charset="0"/>
              </a:rPr>
              <a:t>Learn Programming?</a:t>
            </a:r>
            <a:endParaRPr sz="6000" b="0" dirty="0">
              <a:latin typeface="Sniglet" charset="0"/>
            </a:endParaRPr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8</a:t>
            </a:r>
          </a:p>
        </p:txBody>
      </p:sp>
      <p:pic>
        <p:nvPicPr>
          <p:cNvPr id="9" name="Picture 6" descr="http://www3.gobiernodecanarias.org/medusa/test/mediateca/ecoescuela/wp-content/uploads/sites/2/2013/11/14-Senal-de-prohibido-el-paso-700x7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299137"/>
            <a:ext cx="2699584" cy="2699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87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275856" y="3621021"/>
            <a:ext cx="5517624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The Workgroup</a:t>
            </a:r>
            <a:endParaRPr sz="6000" dirty="0"/>
          </a:p>
        </p:txBody>
      </p:sp>
      <p:sp>
        <p:nvSpPr>
          <p:cNvPr id="4" name="Shape 758"/>
          <p:cNvSpPr/>
          <p:nvPr/>
        </p:nvSpPr>
        <p:spPr>
          <a:xfrm>
            <a:off x="1619672" y="2564904"/>
            <a:ext cx="1194797" cy="2620790"/>
          </a:xfrm>
          <a:custGeom>
            <a:avLst/>
            <a:gdLst/>
            <a:ahLst/>
            <a:cxnLst/>
            <a:rect l="0" t="0" r="0" b="0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52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2365</TotalTime>
  <Words>2600</Words>
  <Application>Microsoft Office PowerPoint</Application>
  <PresentationFormat>Presentación en pantalla (4:3)</PresentationFormat>
  <Paragraphs>285</Paragraphs>
  <Slides>50</Slides>
  <Notes>50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50</vt:i4>
      </vt:variant>
    </vt:vector>
  </HeadingPairs>
  <TitlesOfParts>
    <vt:vector size="54" baseType="lpstr">
      <vt:lpstr>Arial</vt:lpstr>
      <vt:lpstr>Sniglet</vt:lpstr>
      <vt:lpstr>Dosis</vt:lpstr>
      <vt:lpstr>Friar template</vt:lpstr>
      <vt:lpstr>ClimbCode</vt:lpstr>
      <vt:lpstr>Our Path Today</vt:lpstr>
      <vt:lpstr>Idea</vt:lpstr>
      <vt:lpstr>Presentación de PowerPoint</vt:lpstr>
      <vt:lpstr>Presentación de PowerPoint</vt:lpstr>
      <vt:lpstr>Idea</vt:lpstr>
      <vt:lpstr>MVP &amp; Business</vt:lpstr>
      <vt:lpstr>Presentación de PowerPoint</vt:lpstr>
      <vt:lpstr>The Workgroup</vt:lpstr>
      <vt:lpstr>The Workgroup</vt:lpstr>
      <vt:lpstr>The Workgroup</vt:lpstr>
      <vt:lpstr>The Workgroup</vt:lpstr>
      <vt:lpstr>The Workgroup</vt:lpstr>
      <vt:lpstr>Business Plan</vt:lpstr>
      <vt:lpstr>Business Plan</vt:lpstr>
      <vt:lpstr>Business Plan</vt:lpstr>
      <vt:lpstr>Business Plan</vt:lpstr>
      <vt:lpstr>Business Plan</vt:lpstr>
      <vt:lpstr>Business Plan</vt:lpstr>
      <vt:lpstr>Technology</vt:lpstr>
      <vt:lpstr>Technology</vt:lpstr>
      <vt:lpstr>Technology</vt:lpstr>
      <vt:lpstr>Technology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Status</vt:lpstr>
      <vt:lpstr>Status</vt:lpstr>
      <vt:lpstr>Status BurnDown</vt:lpstr>
      <vt:lpstr>Status</vt:lpstr>
      <vt:lpstr>Status</vt:lpstr>
      <vt:lpstr>Status</vt:lpstr>
      <vt:lpstr>Status</vt:lpstr>
      <vt:lpstr>Status</vt:lpstr>
      <vt:lpstr>Status</vt:lpstr>
      <vt:lpstr>Status</vt:lpstr>
      <vt:lpstr>Status POR TAREA</vt:lpstr>
      <vt:lpstr>Status</vt:lpstr>
      <vt:lpstr>Status</vt:lpstr>
      <vt:lpstr>Status</vt:lpstr>
      <vt:lpstr>Status</vt:lpstr>
      <vt:lpstr>Status</vt:lpstr>
      <vt:lpstr>Status</vt:lpstr>
      <vt:lpstr>Status PROBLEMAS</vt:lpstr>
      <vt:lpstr>Status PROBLEMAS</vt:lpstr>
      <vt:lpstr>Status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ClimbCode</dc:title>
  <dc:creator>ALVARO</dc:creator>
  <cp:lastModifiedBy>ALVARO</cp:lastModifiedBy>
  <cp:revision>201</cp:revision>
  <dcterms:modified xsi:type="dcterms:W3CDTF">2018-03-19T16:57:28Z</dcterms:modified>
</cp:coreProperties>
</file>